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61" r:id="rId5"/>
    <p:sldMasterId id="2147483673" r:id="rId6"/>
  </p:sldMasterIdLst>
  <p:notesMasterIdLst>
    <p:notesMasterId r:id="rId17"/>
  </p:notesMasterIdLst>
  <p:sldIdLst>
    <p:sldId id="256" r:id="rId7"/>
    <p:sldId id="307" r:id="rId8"/>
    <p:sldId id="304" r:id="rId9"/>
    <p:sldId id="302" r:id="rId10"/>
    <p:sldId id="300" r:id="rId11"/>
    <p:sldId id="298" r:id="rId12"/>
    <p:sldId id="278" r:id="rId13"/>
    <p:sldId id="279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CFFF"/>
    <a:srgbClr val="B8C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79" autoAdjust="0"/>
  </p:normalViewPr>
  <p:slideViewPr>
    <p:cSldViewPr snapToGrid="0"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B795E-6BFD-CA47-AF61-682DD6A3A691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58BEEA-1396-C046-8D52-24A0A83E227F}">
      <dgm:prSet phldrT="[Text]"/>
      <dgm:spPr>
        <a:xfrm>
          <a:off x="0" y="2098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OS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2023BC0A-0939-B84B-AE10-3B3A7087A497}" type="parTrans" cxnId="{466031FA-D513-0C45-A251-0A037C06DF33}">
      <dgm:prSet/>
      <dgm:spPr/>
      <dgm:t>
        <a:bodyPr/>
        <a:lstStyle/>
        <a:p>
          <a:endParaRPr lang="en-US"/>
        </a:p>
      </dgm:t>
    </dgm:pt>
    <dgm:pt modelId="{35D979C7-34CE-5B42-B121-5556FE2655D1}" type="sibTrans" cxnId="{466031FA-D513-0C45-A251-0A037C06DF33}">
      <dgm:prSet/>
      <dgm:spPr/>
      <dgm:t>
        <a:bodyPr/>
        <a:lstStyle/>
        <a:p>
          <a:endParaRPr lang="en-US"/>
        </a:p>
      </dgm:t>
    </dgm:pt>
    <dgm:pt modelId="{B43181A8-1DB6-0F4D-AA38-803EEB284859}">
      <dgm:prSet phldrT="[Text]"/>
      <dgm:spPr>
        <a:xfrm rot="5400000">
          <a:off x="4400071" y="-1782479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and store (PCR-4) OS components, other TCB-relevant stuff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FBD10A4-578C-3947-B39A-3220083EA21A}" type="parTrans" cxnId="{0FC9E909-B4F1-BF4A-9619-F9422C48F868}">
      <dgm:prSet/>
      <dgm:spPr/>
      <dgm:t>
        <a:bodyPr/>
        <a:lstStyle/>
        <a:p>
          <a:endParaRPr lang="en-US"/>
        </a:p>
      </dgm:t>
    </dgm:pt>
    <dgm:pt modelId="{36AD5DFC-8BF6-FF48-9135-4D628EFE3233}" type="sibTrans" cxnId="{0FC9E909-B4F1-BF4A-9619-F9422C48F868}">
      <dgm:prSet/>
      <dgm:spPr/>
      <dgm:t>
        <a:bodyPr/>
        <a:lstStyle/>
        <a:p>
          <a:endParaRPr lang="en-US"/>
        </a:p>
      </dgm:t>
    </dgm:pt>
    <dgm:pt modelId="{DC0FF0CA-60FB-3449-99A2-00050E6DC8AA}">
      <dgm:prSet phldrT="[Text]"/>
      <dgm:spPr>
        <a:xfrm rot="5400000">
          <a:off x="4400071" y="-1782479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System runs normally!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F2CF70B-E4EC-FE42-8DF2-464CE6E5647F}" type="parTrans" cxnId="{7FBE57A8-B29D-1A4F-A959-0AD0011CC86A}">
      <dgm:prSet/>
      <dgm:spPr/>
      <dgm:t>
        <a:bodyPr/>
        <a:lstStyle/>
        <a:p>
          <a:endParaRPr lang="en-US"/>
        </a:p>
      </dgm:t>
    </dgm:pt>
    <dgm:pt modelId="{75340C86-9294-2C45-9C49-ECC1A914CAB0}" type="sibTrans" cxnId="{7FBE57A8-B29D-1A4F-A959-0AD0011CC86A}">
      <dgm:prSet/>
      <dgm:spPr/>
      <dgm:t>
        <a:bodyPr/>
        <a:lstStyle/>
        <a:p>
          <a:endParaRPr lang="en-US"/>
        </a:p>
      </dgm:t>
    </dgm:pt>
    <dgm:pt modelId="{1D8FFB58-62BD-2749-A627-B512A577A105}">
      <dgm:prSet phldrT="[Text]"/>
      <dgm:spPr>
        <a:xfrm>
          <a:off x="0" y="965474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OS Loader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7730D99-841F-7D46-ADD4-9FD574F4B8D6}" type="parTrans" cxnId="{EED49627-11DE-2F4B-8EE9-51A55EDA2DC2}">
      <dgm:prSet/>
      <dgm:spPr/>
      <dgm:t>
        <a:bodyPr/>
        <a:lstStyle/>
        <a:p>
          <a:endParaRPr lang="en-US"/>
        </a:p>
      </dgm:t>
    </dgm:pt>
    <dgm:pt modelId="{17EE8A50-D9F9-4D4C-A629-953CD22AAE6B}" type="sibTrans" cxnId="{EED49627-11DE-2F4B-8EE9-51A55EDA2DC2}">
      <dgm:prSet/>
      <dgm:spPr/>
      <dgm:t>
        <a:bodyPr/>
        <a:lstStyle/>
        <a:p>
          <a:endParaRPr lang="en-US"/>
        </a:p>
      </dgm:t>
    </dgm:pt>
    <dgm:pt modelId="{F717C18C-19E5-BE42-BFBA-E67AD431B758}">
      <dgm:prSet phldrT="[Text]"/>
      <dgm:spPr>
        <a:xfrm rot="5400000">
          <a:off x="4400071" y="-819103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OS Components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B70DA7E-DBF3-A84F-ABB4-D507A99EB326}" type="parTrans" cxnId="{2B92BC1E-D66B-D14F-B14E-0CD431C2B4C7}">
      <dgm:prSet/>
      <dgm:spPr/>
      <dgm:t>
        <a:bodyPr/>
        <a:lstStyle/>
        <a:p>
          <a:endParaRPr lang="en-US"/>
        </a:p>
      </dgm:t>
    </dgm:pt>
    <dgm:pt modelId="{1BCE89C7-0307-0C42-8B09-AB91FAA7FEB4}" type="sibTrans" cxnId="{2B92BC1E-D66B-D14F-B14E-0CD431C2B4C7}">
      <dgm:prSet/>
      <dgm:spPr/>
      <dgm:t>
        <a:bodyPr/>
        <a:lstStyle/>
        <a:p>
          <a:endParaRPr lang="en-US"/>
        </a:p>
      </dgm:t>
    </dgm:pt>
    <dgm:pt modelId="{1B633B0E-D5C7-BE4F-9E22-D6549F1F679A}">
      <dgm:prSet phldrT="[Text]"/>
      <dgm:spPr>
        <a:xfrm rot="5400000">
          <a:off x="4400071" y="-819103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PCR-3 with measurement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69FB0DA-057C-F54E-851E-87D63C3F5FFE}" type="parTrans" cxnId="{FCCC8D44-3D45-9341-9E61-750479B2682B}">
      <dgm:prSet/>
      <dgm:spPr/>
      <dgm:t>
        <a:bodyPr/>
        <a:lstStyle/>
        <a:p>
          <a:endParaRPr lang="en-US"/>
        </a:p>
      </dgm:t>
    </dgm:pt>
    <dgm:pt modelId="{99E18FEC-DDAD-F34F-BE61-24ECC14DE4E6}" type="sibTrans" cxnId="{FCCC8D44-3D45-9341-9E61-750479B2682B}">
      <dgm:prSet/>
      <dgm:spPr/>
      <dgm:t>
        <a:bodyPr/>
        <a:lstStyle/>
        <a:p>
          <a:endParaRPr lang="en-US"/>
        </a:p>
      </dgm:t>
    </dgm:pt>
    <dgm:pt modelId="{46796326-016C-094A-B36C-5D3A0AAB7ACA}">
      <dgm:prSet phldrT="[Text]"/>
      <dgm:spPr>
        <a:xfrm>
          <a:off x="0" y="1928849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BIOS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036F365C-5559-2C43-BE85-D6DC46824DDE}" type="parTrans" cxnId="{1AB819D8-AAC6-A74D-8DB6-41D42218838B}">
      <dgm:prSet/>
      <dgm:spPr/>
      <dgm:t>
        <a:bodyPr/>
        <a:lstStyle/>
        <a:p>
          <a:endParaRPr lang="en-US"/>
        </a:p>
      </dgm:t>
    </dgm:pt>
    <dgm:pt modelId="{08FFD3E1-FA6B-3C47-B125-C910FBE7D5B9}" type="sibTrans" cxnId="{1AB819D8-AAC6-A74D-8DB6-41D42218838B}">
      <dgm:prSet/>
      <dgm:spPr/>
      <dgm:t>
        <a:bodyPr/>
        <a:lstStyle/>
        <a:p>
          <a:endParaRPr lang="en-US"/>
        </a:p>
      </dgm:t>
    </dgm:pt>
    <dgm:pt modelId="{431CC419-B7F4-ED4E-BB92-FB5AD9036CB2}">
      <dgm:prSet phldrT="[Text]"/>
      <dgm:spPr>
        <a:xfrm rot="5400000">
          <a:off x="4400071" y="144272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Option ROMs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A18ED6E-DE2C-5F4E-9A4A-1FC15E5D1A7D}" type="parTrans" cxnId="{D42EF890-9215-DB45-AB9E-65A3B8CB0344}">
      <dgm:prSet/>
      <dgm:spPr/>
      <dgm:t>
        <a:bodyPr/>
        <a:lstStyle/>
        <a:p>
          <a:endParaRPr lang="en-US"/>
        </a:p>
      </dgm:t>
    </dgm:pt>
    <dgm:pt modelId="{68F9C684-6813-7746-A4FE-D545E7B60AC7}" type="sibTrans" cxnId="{D42EF890-9215-DB45-AB9E-65A3B8CB0344}">
      <dgm:prSet/>
      <dgm:spPr/>
      <dgm:t>
        <a:bodyPr/>
        <a:lstStyle/>
        <a:p>
          <a:endParaRPr lang="en-US"/>
        </a:p>
      </dgm:t>
    </dgm:pt>
    <dgm:pt modelId="{0E709F30-1A46-174E-8835-7FF6FE912223}">
      <dgm:prSet phldrT="[Text]"/>
      <dgm:spPr>
        <a:xfrm>
          <a:off x="0" y="3855600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Hardware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E45DD448-3718-E948-B099-9201F22CC855}" type="parTrans" cxnId="{653A3113-A974-4B4D-A19D-CBC3084036D3}">
      <dgm:prSet/>
      <dgm:spPr/>
      <dgm:t>
        <a:bodyPr/>
        <a:lstStyle/>
        <a:p>
          <a:endParaRPr lang="en-US"/>
        </a:p>
      </dgm:t>
    </dgm:pt>
    <dgm:pt modelId="{955CED92-D665-C347-9C7F-165E67F59783}" type="sibTrans" cxnId="{653A3113-A974-4B4D-A19D-CBC3084036D3}">
      <dgm:prSet/>
      <dgm:spPr/>
      <dgm:t>
        <a:bodyPr/>
        <a:lstStyle/>
        <a:p>
          <a:endParaRPr lang="en-US"/>
        </a:p>
      </dgm:t>
    </dgm:pt>
    <dgm:pt modelId="{67F8BFF4-0B19-C54D-B65F-FBB3C4506235}">
      <dgm:prSet phldrT="[Text]"/>
      <dgm:spPr>
        <a:xfrm rot="5400000">
          <a:off x="4400071" y="144272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OS Loader, append PCR-2, pass control 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E71796F-AF36-1B41-A082-53B538998433}" type="parTrans" cxnId="{E3ED1C29-4A43-9B42-8C4A-82B99917120A}">
      <dgm:prSet/>
      <dgm:spPr/>
      <dgm:t>
        <a:bodyPr/>
        <a:lstStyle/>
        <a:p>
          <a:endParaRPr lang="en-US"/>
        </a:p>
      </dgm:t>
    </dgm:pt>
    <dgm:pt modelId="{2EB448F2-DDDC-134C-BEFF-05C3E6A0B171}" type="sibTrans" cxnId="{E3ED1C29-4A43-9B42-8C4A-82B99917120A}">
      <dgm:prSet/>
      <dgm:spPr/>
      <dgm:t>
        <a:bodyPr/>
        <a:lstStyle/>
        <a:p>
          <a:endParaRPr lang="en-US"/>
        </a:p>
      </dgm:t>
    </dgm:pt>
    <dgm:pt modelId="{62E61B07-9732-5041-8A83-6AD3568BA5C8}">
      <dgm:prSet phldrT="[Text]"/>
      <dgm:spPr>
        <a:xfrm>
          <a:off x="0" y="2892225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CRTM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78D7C05-84BE-004F-A74D-2030ECD8F3AE}" type="parTrans" cxnId="{7339CC67-1BE0-F144-BCCA-5DC41AD322FC}">
      <dgm:prSet/>
      <dgm:spPr/>
      <dgm:t>
        <a:bodyPr/>
        <a:lstStyle/>
        <a:p>
          <a:endParaRPr lang="en-US"/>
        </a:p>
      </dgm:t>
    </dgm:pt>
    <dgm:pt modelId="{AA4C85C3-CDD2-664E-AC07-31B0773393E9}" type="sibTrans" cxnId="{7339CC67-1BE0-F144-BCCA-5DC41AD322FC}">
      <dgm:prSet/>
      <dgm:spPr/>
      <dgm:t>
        <a:bodyPr/>
        <a:lstStyle/>
        <a:p>
          <a:endParaRPr lang="en-US"/>
        </a:p>
      </dgm:t>
    </dgm:pt>
    <dgm:pt modelId="{CFD9444B-7D03-3E49-97F7-FE45720D24E7}">
      <dgm:prSet phldrT="[Text]"/>
      <dgm:spPr>
        <a:xfrm rot="5400000">
          <a:off x="4400071" y="2071023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Clear PCRs—not really configurable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D03C79DD-2EE9-B14E-922B-DFAE9064B4A0}" type="parTrans" cxnId="{14C70A6E-F725-7343-B74D-40EA0741105D}">
      <dgm:prSet/>
      <dgm:spPr/>
      <dgm:t>
        <a:bodyPr/>
        <a:lstStyle/>
        <a:p>
          <a:endParaRPr lang="en-US"/>
        </a:p>
      </dgm:t>
    </dgm:pt>
    <dgm:pt modelId="{764AD2CF-29D2-2E4A-A31C-3C6C77A24F6B}" type="sibTrans" cxnId="{14C70A6E-F725-7343-B74D-40EA0741105D}">
      <dgm:prSet/>
      <dgm:spPr/>
      <dgm:t>
        <a:bodyPr/>
        <a:lstStyle/>
        <a:p>
          <a:endParaRPr lang="en-US"/>
        </a:p>
      </dgm:t>
    </dgm:pt>
    <dgm:pt modelId="{9EDF987D-D535-144E-A658-9CEC054F4410}">
      <dgm:prSet phldrT="[Text]"/>
      <dgm:spPr>
        <a:xfrm rot="5400000">
          <a:off x="4400071" y="1107647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Core Root of Trust for Measurement, (e.g. BIOS block)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AA44E856-FE38-ED41-9702-87C528642EFA}" type="parTrans" cxnId="{7008E806-F615-D043-AF2B-B66942A0D056}">
      <dgm:prSet/>
      <dgm:spPr/>
      <dgm:t>
        <a:bodyPr/>
        <a:lstStyle/>
        <a:p>
          <a:endParaRPr lang="en-US"/>
        </a:p>
      </dgm:t>
    </dgm:pt>
    <dgm:pt modelId="{39F1A23C-2E8B-BA4C-A946-A8A2A632E1D7}" type="sibTrans" cxnId="{7008E806-F615-D043-AF2B-B66942A0D056}">
      <dgm:prSet/>
      <dgm:spPr/>
      <dgm:t>
        <a:bodyPr/>
        <a:lstStyle/>
        <a:p>
          <a:endParaRPr lang="en-US"/>
        </a:p>
      </dgm:t>
    </dgm:pt>
    <dgm:pt modelId="{E744D348-D9C0-7149-9172-DAD5774C2A99}">
      <dgm:prSet phldrT="[Text]"/>
      <dgm:spPr>
        <a:xfrm rot="5400000">
          <a:off x="4400071" y="1107647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PCR-0 with hash of measurement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1B9DA5A9-5CA3-3C40-836F-5BAB65C65446}" type="parTrans" cxnId="{75EEF9D1-4C8D-BC4C-AA51-BDC989BB47BA}">
      <dgm:prSet/>
      <dgm:spPr/>
      <dgm:t>
        <a:bodyPr/>
        <a:lstStyle/>
        <a:p>
          <a:endParaRPr lang="en-US"/>
        </a:p>
      </dgm:t>
    </dgm:pt>
    <dgm:pt modelId="{015F8E98-9AF4-414E-B71F-AC946672EC5C}" type="sibTrans" cxnId="{75EEF9D1-4C8D-BC4C-AA51-BDC989BB47BA}">
      <dgm:prSet/>
      <dgm:spPr/>
      <dgm:t>
        <a:bodyPr/>
        <a:lstStyle/>
        <a:p>
          <a:endParaRPr lang="en-US"/>
        </a:p>
      </dgm:t>
    </dgm:pt>
    <dgm:pt modelId="{1F935955-27C0-584C-8E9B-AAA715479637}">
      <dgm:prSet phldrT="[Text]"/>
      <dgm:spPr>
        <a:xfrm rot="5400000">
          <a:off x="4400071" y="1107647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itself and BIOS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022F6F1-64B5-064C-8C48-EE9016A10DE0}" type="parTrans" cxnId="{D62F648D-5D55-3149-84A9-1DA31D286292}">
      <dgm:prSet/>
      <dgm:spPr/>
      <dgm:t>
        <a:bodyPr/>
        <a:lstStyle/>
        <a:p>
          <a:endParaRPr lang="en-US"/>
        </a:p>
      </dgm:t>
    </dgm:pt>
    <dgm:pt modelId="{50B8421A-1D89-8F48-A774-F8C153C47F1E}" type="sibTrans" cxnId="{D62F648D-5D55-3149-84A9-1DA31D286292}">
      <dgm:prSet/>
      <dgm:spPr/>
      <dgm:t>
        <a:bodyPr/>
        <a:lstStyle/>
        <a:p>
          <a:endParaRPr lang="en-US"/>
        </a:p>
      </dgm:t>
    </dgm:pt>
    <dgm:pt modelId="{15C978AB-6C68-FD46-A97B-05B34CB92485}">
      <dgm:prSet phldrT="[Text]"/>
      <dgm:spPr>
        <a:xfrm rot="5400000">
          <a:off x="4400071" y="144272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PCR-1 with measurement--pass control, get it back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1968570-1FAE-9749-89FB-1A676FECFFA5}" type="parTrans" cxnId="{EB850A0E-F550-2741-A990-07B600C7FB20}">
      <dgm:prSet/>
      <dgm:spPr/>
      <dgm:t>
        <a:bodyPr/>
        <a:lstStyle/>
        <a:p>
          <a:endParaRPr lang="en-US"/>
        </a:p>
      </dgm:t>
    </dgm:pt>
    <dgm:pt modelId="{F754D846-C0ED-4640-9A83-CD5FD47EA19D}" type="sibTrans" cxnId="{EB850A0E-F550-2741-A990-07B600C7FB20}">
      <dgm:prSet/>
      <dgm:spPr/>
      <dgm:t>
        <a:bodyPr/>
        <a:lstStyle/>
        <a:p>
          <a:endParaRPr lang="en-US"/>
        </a:p>
      </dgm:t>
    </dgm:pt>
    <dgm:pt modelId="{9B8656DD-363E-C241-B0CF-F4E57D090716}">
      <dgm:prSet phldrT="[Text]"/>
      <dgm:spPr>
        <a:xfrm rot="5400000">
          <a:off x="4400071" y="-819103"/>
          <a:ext cx="734000" cy="4486656"/>
        </a:xfr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US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Pass control to OS</a:t>
          </a:r>
          <a:endParaRPr lang="en-US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43901190-6E20-EE4B-BEA1-BD7FDED3239D}" type="parTrans" cxnId="{76D8ED57-13E4-0648-8D8A-BB455442CF2A}">
      <dgm:prSet/>
      <dgm:spPr/>
      <dgm:t>
        <a:bodyPr/>
        <a:lstStyle/>
        <a:p>
          <a:endParaRPr lang="en-US"/>
        </a:p>
      </dgm:t>
    </dgm:pt>
    <dgm:pt modelId="{9DB1404A-F718-3440-9514-A444C91C4B26}" type="sibTrans" cxnId="{76D8ED57-13E4-0648-8D8A-BB455442CF2A}">
      <dgm:prSet/>
      <dgm:spPr/>
      <dgm:t>
        <a:bodyPr/>
        <a:lstStyle/>
        <a:p>
          <a:endParaRPr lang="en-US"/>
        </a:p>
      </dgm:t>
    </dgm:pt>
    <dgm:pt modelId="{0B1B86E6-F06B-4401-9ABF-6DA20377EBF7}">
      <dgm:prSet phldrT="[Text]"/>
      <dgm:spPr>
        <a:xfrm>
          <a:off x="0" y="2098"/>
          <a:ext cx="2523744" cy="917500"/>
        </a:xfr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Apps</a:t>
          </a:r>
          <a:endParaRPr lang="en-US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92A5991-D383-49C6-A22E-905E04E881E2}" type="parTrans" cxnId="{6A1D798A-CA6F-4FD2-9E7B-753409023B86}">
      <dgm:prSet/>
      <dgm:spPr/>
      <dgm:t>
        <a:bodyPr/>
        <a:lstStyle/>
        <a:p>
          <a:endParaRPr lang="en-US"/>
        </a:p>
      </dgm:t>
    </dgm:pt>
    <dgm:pt modelId="{9642845B-B76D-45AC-9231-287C9E71D633}" type="sibTrans" cxnId="{6A1D798A-CA6F-4FD2-9E7B-753409023B86}">
      <dgm:prSet/>
      <dgm:spPr/>
      <dgm:t>
        <a:bodyPr/>
        <a:lstStyle/>
        <a:p>
          <a:endParaRPr lang="en-US"/>
        </a:p>
      </dgm:t>
    </dgm:pt>
    <dgm:pt modelId="{60CF6405-AB93-44B8-8594-CEC840EBA026}">
      <dgm:prSet phldrT="[Text]"/>
      <dgm:spPr>
        <a:xfrm>
          <a:off x="0" y="2098"/>
          <a:ext cx="2523744" cy="917500"/>
        </a:xfrm>
        <a:solidFill>
          <a:srgbClr val="B7CFFF">
            <a:alpha val="50196"/>
          </a:srgbClr>
        </a:solidFill>
        <a:ln>
          <a:noFill/>
        </a:ln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Stored into higher-level PCRs</a:t>
          </a:r>
          <a:endParaRPr lang="en-US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C408B3D0-18E1-4EFB-BBB7-13E4806A2289}" type="parTrans" cxnId="{1721D08F-EBC2-4C38-A501-4D277BF0EF93}">
      <dgm:prSet/>
      <dgm:spPr/>
      <dgm:t>
        <a:bodyPr/>
        <a:lstStyle/>
        <a:p>
          <a:endParaRPr lang="en-US"/>
        </a:p>
      </dgm:t>
    </dgm:pt>
    <dgm:pt modelId="{BD451B79-178C-4FBB-80AD-02F803D4E617}" type="sibTrans" cxnId="{1721D08F-EBC2-4C38-A501-4D277BF0EF93}">
      <dgm:prSet/>
      <dgm:spPr/>
      <dgm:t>
        <a:bodyPr/>
        <a:lstStyle/>
        <a:p>
          <a:endParaRPr lang="en-US"/>
        </a:p>
      </dgm:t>
    </dgm:pt>
    <dgm:pt modelId="{6507D382-E843-4D05-9FE7-3998C0A9773D}">
      <dgm:prSet phldrT="[Text]"/>
      <dgm:spPr>
        <a:xfrm>
          <a:off x="0" y="2098"/>
          <a:ext cx="2523744" cy="917500"/>
        </a:xfrm>
        <a:solidFill>
          <a:srgbClr val="B7CFFF">
            <a:alpha val="50196"/>
          </a:srgbClr>
        </a:solidFill>
        <a:ln>
          <a:noFill/>
        </a:ln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Measurement invoked by OS; timing of invocation can vary</a:t>
          </a:r>
          <a:endParaRPr lang="en-US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A9F7334F-4BCF-4BA8-89A6-35999F0E89AE}" type="parTrans" cxnId="{E45F9D7B-79B3-4603-92F5-D1EBAE709676}">
      <dgm:prSet/>
      <dgm:spPr/>
      <dgm:t>
        <a:bodyPr/>
        <a:lstStyle/>
        <a:p>
          <a:endParaRPr lang="en-US"/>
        </a:p>
      </dgm:t>
    </dgm:pt>
    <dgm:pt modelId="{A3934E83-E2FB-42BC-949E-DE30F86A75BB}" type="sibTrans" cxnId="{E45F9D7B-79B3-4603-92F5-D1EBAE709676}">
      <dgm:prSet/>
      <dgm:spPr/>
      <dgm:t>
        <a:bodyPr/>
        <a:lstStyle/>
        <a:p>
          <a:endParaRPr lang="en-US"/>
        </a:p>
      </dgm:t>
    </dgm:pt>
    <dgm:pt modelId="{FA748E7C-58EF-4725-B328-9C7FC937360A}">
      <dgm:prSet phldrT="[Text]"/>
      <dgm:spPr>
        <a:xfrm>
          <a:off x="0" y="2098"/>
          <a:ext cx="2523744" cy="917500"/>
        </a:xfrm>
        <a:solidFill>
          <a:srgbClr val="B7CFFF">
            <a:alpha val="50196"/>
          </a:srgbClr>
        </a:solidFill>
        <a:ln>
          <a:noFill/>
        </a:ln>
        <a:effectLst>
          <a:outerShdw blurRad="40000" dist="23000" dir="5400000" rotWithShape="0">
            <a:schemeClr val="bg1">
              <a:alpha val="35000"/>
            </a:scheme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Less standardization at this level</a:t>
          </a:r>
          <a:endParaRPr lang="en-US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3AAAB4DD-B760-4BBD-9BD6-3F47E8612D90}" type="parTrans" cxnId="{813C92AA-B5D8-40CC-874C-6F9C32182F5E}">
      <dgm:prSet/>
      <dgm:spPr/>
      <dgm:t>
        <a:bodyPr/>
        <a:lstStyle/>
        <a:p>
          <a:endParaRPr lang="en-US"/>
        </a:p>
      </dgm:t>
    </dgm:pt>
    <dgm:pt modelId="{A4EE0DF0-7621-4C5E-B5F1-84E01B8E7912}" type="sibTrans" cxnId="{813C92AA-B5D8-40CC-874C-6F9C32182F5E}">
      <dgm:prSet/>
      <dgm:spPr/>
      <dgm:t>
        <a:bodyPr/>
        <a:lstStyle/>
        <a:p>
          <a:endParaRPr lang="en-US"/>
        </a:p>
      </dgm:t>
    </dgm:pt>
    <dgm:pt modelId="{870373E1-EFB9-3347-8255-64E4F112DDE6}" type="pres">
      <dgm:prSet presAssocID="{18EB795E-6BFD-CA47-AF61-682DD6A3A69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922A0B-3519-4F7B-8011-BC7EC7B9B716}" type="pres">
      <dgm:prSet presAssocID="{0B1B86E6-F06B-4401-9ABF-6DA20377EBF7}" presName="linNode" presStyleCnt="0"/>
      <dgm:spPr/>
    </dgm:pt>
    <dgm:pt modelId="{F6276B10-C9EE-427A-8456-14D587FB6049}" type="pres">
      <dgm:prSet presAssocID="{0B1B86E6-F06B-4401-9ABF-6DA20377EBF7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1873A-8BF2-4A89-B8B3-F4E21AF9BA42}" type="pres">
      <dgm:prSet presAssocID="{0B1B86E6-F06B-4401-9ABF-6DA20377EBF7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5220F-1634-47DC-BC3C-79A3124E8951}" type="pres">
      <dgm:prSet presAssocID="{9642845B-B76D-45AC-9231-287C9E71D633}" presName="sp" presStyleCnt="0"/>
      <dgm:spPr/>
    </dgm:pt>
    <dgm:pt modelId="{840B7490-013B-D240-9680-C2BAFFD87066}" type="pres">
      <dgm:prSet presAssocID="{C958BEEA-1396-C046-8D52-24A0A83E227F}" presName="linNode" presStyleCnt="0"/>
      <dgm:spPr/>
    </dgm:pt>
    <dgm:pt modelId="{6857AF4E-EB30-2A48-933D-E22B08719CEC}" type="pres">
      <dgm:prSet presAssocID="{C958BEEA-1396-C046-8D52-24A0A83E227F}" presName="parentText" presStyleLbl="node1" presStyleIdx="1" presStyleCnt="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EAFE9C1-AD08-874C-A863-1AAA9491620D}" type="pres">
      <dgm:prSet presAssocID="{C958BEEA-1396-C046-8D52-24A0A83E227F}" presName="descendantText" presStyleLbl="alignAccFollowNode1" presStyleIdx="1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5D76022-4776-BD49-9FF9-5977D827CCCF}" type="pres">
      <dgm:prSet presAssocID="{35D979C7-34CE-5B42-B121-5556FE2655D1}" presName="sp" presStyleCnt="0"/>
      <dgm:spPr/>
    </dgm:pt>
    <dgm:pt modelId="{9FE3B52F-19FB-124E-B741-C1CE1DA90122}" type="pres">
      <dgm:prSet presAssocID="{1D8FFB58-62BD-2749-A627-B512A577A105}" presName="linNode" presStyleCnt="0"/>
      <dgm:spPr/>
    </dgm:pt>
    <dgm:pt modelId="{8752026E-D1CD-364F-B418-B7D3FC5C44F9}" type="pres">
      <dgm:prSet presAssocID="{1D8FFB58-62BD-2749-A627-B512A577A105}" presName="parentText" presStyleLbl="node1" presStyleIdx="2" presStyleCnt="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CF4ABD9-2E14-CB41-9DB2-48760FF8D24E}" type="pres">
      <dgm:prSet presAssocID="{1D8FFB58-62BD-2749-A627-B512A577A105}" presName="descendantText" presStyleLbl="alignAccFollowNode1" presStyleIdx="2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0DC28B1B-649E-3643-83D1-EB771CBBEC3E}" type="pres">
      <dgm:prSet presAssocID="{17EE8A50-D9F9-4D4C-A629-953CD22AAE6B}" presName="sp" presStyleCnt="0"/>
      <dgm:spPr/>
    </dgm:pt>
    <dgm:pt modelId="{7674CD5A-3DEA-9F4A-96E5-3B141D07F033}" type="pres">
      <dgm:prSet presAssocID="{46796326-016C-094A-B36C-5D3A0AAB7ACA}" presName="linNode" presStyleCnt="0"/>
      <dgm:spPr/>
    </dgm:pt>
    <dgm:pt modelId="{E82A383F-C0C3-5845-AA2C-259B7A06A4F2}" type="pres">
      <dgm:prSet presAssocID="{46796326-016C-094A-B36C-5D3A0AAB7ACA}" presName="parentText" presStyleLbl="node1" presStyleIdx="3" presStyleCnt="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4DC95AA-738D-1547-8CAF-D050B0D54E0C}" type="pres">
      <dgm:prSet presAssocID="{46796326-016C-094A-B36C-5D3A0AAB7ACA}" presName="descendantText" presStyleLbl="alignAccFollowNode1" presStyleIdx="3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E1CB0CD-7ED9-9944-A72F-6EA7A2194B08}" type="pres">
      <dgm:prSet presAssocID="{08FFD3E1-FA6B-3C47-B125-C910FBE7D5B9}" presName="sp" presStyleCnt="0"/>
      <dgm:spPr/>
    </dgm:pt>
    <dgm:pt modelId="{9E7D5600-5A5D-9544-9F3A-0DD1FF9C7A6C}" type="pres">
      <dgm:prSet presAssocID="{62E61B07-9732-5041-8A83-6AD3568BA5C8}" presName="linNode" presStyleCnt="0"/>
      <dgm:spPr/>
    </dgm:pt>
    <dgm:pt modelId="{2EEE4E2B-E6C7-B44B-AA2A-8877DE2654A9}" type="pres">
      <dgm:prSet presAssocID="{62E61B07-9732-5041-8A83-6AD3568BA5C8}" presName="parentText" presStyleLbl="node1" presStyleIdx="4" presStyleCnt="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EAAF4F4-605A-B545-8EBA-097D630ADCF8}" type="pres">
      <dgm:prSet presAssocID="{62E61B07-9732-5041-8A83-6AD3568BA5C8}" presName="descendantText" presStyleLbl="alignAccFollowNode1" presStyleIdx="4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AD2E4EE-C433-1B4B-9D15-6B4B407CD2AE}" type="pres">
      <dgm:prSet presAssocID="{AA4C85C3-CDD2-664E-AC07-31B0773393E9}" presName="sp" presStyleCnt="0"/>
      <dgm:spPr/>
    </dgm:pt>
    <dgm:pt modelId="{C04BE5BF-8B96-DE43-B6CA-B7011194E27E}" type="pres">
      <dgm:prSet presAssocID="{0E709F30-1A46-174E-8835-7FF6FE912223}" presName="linNode" presStyleCnt="0"/>
      <dgm:spPr/>
    </dgm:pt>
    <dgm:pt modelId="{7B156090-7DFD-BF4D-96FB-2F6B24A1983D}" type="pres">
      <dgm:prSet presAssocID="{0E709F30-1A46-174E-8835-7FF6FE912223}" presName="parentText" presStyleLbl="node1" presStyleIdx="5" presStyleCnt="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9EDB9DC-5270-364E-B61D-CF06371C543F}" type="pres">
      <dgm:prSet presAssocID="{0E709F30-1A46-174E-8835-7FF6FE912223}" presName="descendantText" presStyleLbl="alignAccFollowNode1" presStyleIdx="5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E3ED1C29-4A43-9B42-8C4A-82B99917120A}" srcId="{46796326-016C-094A-B36C-5D3A0AAB7ACA}" destId="{67F8BFF4-0B19-C54D-B65F-FBB3C4506235}" srcOrd="2" destOrd="0" parTransId="{9E71796F-AF36-1B41-A082-53B538998433}" sibTransId="{2EB448F2-DDDC-134C-BEFF-05C3E6A0B171}"/>
    <dgm:cxn modelId="{E45F9D7B-79B3-4603-92F5-D1EBAE709676}" srcId="{0B1B86E6-F06B-4401-9ABF-6DA20377EBF7}" destId="{6507D382-E843-4D05-9FE7-3998C0A9773D}" srcOrd="1" destOrd="0" parTransId="{A9F7334F-4BCF-4BA8-89A6-35999F0E89AE}" sibTransId="{A3934E83-E2FB-42BC-949E-DE30F86A75BB}"/>
    <dgm:cxn modelId="{BF02455B-A33C-4C55-B72F-155638E12CE1}" type="presOf" srcId="{DC0FF0CA-60FB-3449-99A2-00050E6DC8AA}" destId="{0EAFE9C1-AD08-874C-A863-1AAA9491620D}" srcOrd="0" destOrd="1" presId="urn:microsoft.com/office/officeart/2005/8/layout/vList5"/>
    <dgm:cxn modelId="{6E011BC3-3137-4792-ACCC-3585BECABE6C}" type="presOf" srcId="{F717C18C-19E5-BE42-BFBA-E67AD431B758}" destId="{1CF4ABD9-2E14-CB41-9DB2-48760FF8D24E}" srcOrd="0" destOrd="0" presId="urn:microsoft.com/office/officeart/2005/8/layout/vList5"/>
    <dgm:cxn modelId="{D42EF890-9215-DB45-AB9E-65A3B8CB0344}" srcId="{46796326-016C-094A-B36C-5D3A0AAB7ACA}" destId="{431CC419-B7F4-ED4E-BB92-FB5AD9036CB2}" srcOrd="0" destOrd="0" parTransId="{EA18ED6E-DE2C-5F4E-9A4A-1FC15E5D1A7D}" sibTransId="{68F9C684-6813-7746-A4FE-D545E7B60AC7}"/>
    <dgm:cxn modelId="{5E42BB5E-76BE-4E81-9009-4318A0E6F2A2}" type="presOf" srcId="{CFD9444B-7D03-3E49-97F7-FE45720D24E7}" destId="{F9EDB9DC-5270-364E-B61D-CF06371C543F}" srcOrd="0" destOrd="0" presId="urn:microsoft.com/office/officeart/2005/8/layout/vList5"/>
    <dgm:cxn modelId="{F98137C8-4E47-4ADF-A6DE-2A6C218FB2A6}" type="presOf" srcId="{9EDF987D-D535-144E-A658-9CEC054F4410}" destId="{BEAAF4F4-605A-B545-8EBA-097D630ADCF8}" srcOrd="0" destOrd="0" presId="urn:microsoft.com/office/officeart/2005/8/layout/vList5"/>
    <dgm:cxn modelId="{2B92BC1E-D66B-D14F-B14E-0CD431C2B4C7}" srcId="{1D8FFB58-62BD-2749-A627-B512A577A105}" destId="{F717C18C-19E5-BE42-BFBA-E67AD431B758}" srcOrd="0" destOrd="0" parTransId="{FB70DA7E-DBF3-A84F-ABB4-D507A99EB326}" sibTransId="{1BCE89C7-0307-0C42-8B09-AB91FAA7FEB4}"/>
    <dgm:cxn modelId="{EED49627-11DE-2F4B-8EE9-51A55EDA2DC2}" srcId="{18EB795E-6BFD-CA47-AF61-682DD6A3A691}" destId="{1D8FFB58-62BD-2749-A627-B512A577A105}" srcOrd="2" destOrd="0" parTransId="{77730D99-841F-7D46-ADD4-9FD574F4B8D6}" sibTransId="{17EE8A50-D9F9-4D4C-A629-953CD22AAE6B}"/>
    <dgm:cxn modelId="{653A3113-A974-4B4D-A19D-CBC3084036D3}" srcId="{18EB795E-6BFD-CA47-AF61-682DD6A3A691}" destId="{0E709F30-1A46-174E-8835-7FF6FE912223}" srcOrd="5" destOrd="0" parTransId="{E45DD448-3718-E948-B099-9201F22CC855}" sibTransId="{955CED92-D665-C347-9C7F-165E67F59783}"/>
    <dgm:cxn modelId="{5FD87A34-7F93-40E4-A131-DD76C2B0F745}" type="presOf" srcId="{FA748E7C-58EF-4725-B328-9C7FC937360A}" destId="{86B1873A-8BF2-4A89-B8B3-F4E21AF9BA42}" srcOrd="0" destOrd="2" presId="urn:microsoft.com/office/officeart/2005/8/layout/vList5"/>
    <dgm:cxn modelId="{466031FA-D513-0C45-A251-0A037C06DF33}" srcId="{18EB795E-6BFD-CA47-AF61-682DD6A3A691}" destId="{C958BEEA-1396-C046-8D52-24A0A83E227F}" srcOrd="1" destOrd="0" parTransId="{2023BC0A-0939-B84B-AE10-3B3A7087A497}" sibTransId="{35D979C7-34CE-5B42-B121-5556FE2655D1}"/>
    <dgm:cxn modelId="{76D8ED57-13E4-0648-8D8A-BB455442CF2A}" srcId="{1D8FFB58-62BD-2749-A627-B512A577A105}" destId="{9B8656DD-363E-C241-B0CF-F4E57D090716}" srcOrd="2" destOrd="0" parTransId="{43901190-6E20-EE4B-BEA1-BD7FDED3239D}" sibTransId="{9DB1404A-F718-3440-9514-A444C91C4B26}"/>
    <dgm:cxn modelId="{FEABBD72-807C-42D1-B190-75B451349C2B}" type="presOf" srcId="{0B1B86E6-F06B-4401-9ABF-6DA20377EBF7}" destId="{F6276B10-C9EE-427A-8456-14D587FB6049}" srcOrd="0" destOrd="0" presId="urn:microsoft.com/office/officeart/2005/8/layout/vList5"/>
    <dgm:cxn modelId="{FCCC8D44-3D45-9341-9E61-750479B2682B}" srcId="{1D8FFB58-62BD-2749-A627-B512A577A105}" destId="{1B633B0E-D5C7-BE4F-9E22-D6549F1F679A}" srcOrd="1" destOrd="0" parTransId="{F69FB0DA-057C-F54E-851E-87D63C3F5FFE}" sibTransId="{99E18FEC-DDAD-F34F-BE61-24ECC14DE4E6}"/>
    <dgm:cxn modelId="{75EEF9D1-4C8D-BC4C-AA51-BDC989BB47BA}" srcId="{62E61B07-9732-5041-8A83-6AD3568BA5C8}" destId="{E744D348-D9C0-7149-9172-DAD5774C2A99}" srcOrd="2" destOrd="0" parTransId="{1B9DA5A9-5CA3-3C40-836F-5BAB65C65446}" sibTransId="{015F8E98-9AF4-414E-B71F-AC946672EC5C}"/>
    <dgm:cxn modelId="{4F92AC47-DEA6-4CAF-8812-7E03912B8790}" type="presOf" srcId="{0E709F30-1A46-174E-8835-7FF6FE912223}" destId="{7B156090-7DFD-BF4D-96FB-2F6B24A1983D}" srcOrd="0" destOrd="0" presId="urn:microsoft.com/office/officeart/2005/8/layout/vList5"/>
    <dgm:cxn modelId="{7339CC67-1BE0-F144-BCCA-5DC41AD322FC}" srcId="{18EB795E-6BFD-CA47-AF61-682DD6A3A691}" destId="{62E61B07-9732-5041-8A83-6AD3568BA5C8}" srcOrd="4" destOrd="0" parTransId="{C78D7C05-84BE-004F-A74D-2030ECD8F3AE}" sibTransId="{AA4C85C3-CDD2-664E-AC07-31B0773393E9}"/>
    <dgm:cxn modelId="{F7391587-0A38-4484-81C0-8C98DE52D07B}" type="presOf" srcId="{62E61B07-9732-5041-8A83-6AD3568BA5C8}" destId="{2EEE4E2B-E6C7-B44B-AA2A-8877DE2654A9}" srcOrd="0" destOrd="0" presId="urn:microsoft.com/office/officeart/2005/8/layout/vList5"/>
    <dgm:cxn modelId="{0A0D24FD-FC72-40C0-BC5E-31032F5EFF76}" type="presOf" srcId="{60CF6405-AB93-44B8-8594-CEC840EBA026}" destId="{86B1873A-8BF2-4A89-B8B3-F4E21AF9BA42}" srcOrd="0" destOrd="0" presId="urn:microsoft.com/office/officeart/2005/8/layout/vList5"/>
    <dgm:cxn modelId="{CCE9AAF2-4060-41DB-A39B-C16325579A1D}" type="presOf" srcId="{46796326-016C-094A-B36C-5D3A0AAB7ACA}" destId="{E82A383F-C0C3-5845-AA2C-259B7A06A4F2}" srcOrd="0" destOrd="0" presId="urn:microsoft.com/office/officeart/2005/8/layout/vList5"/>
    <dgm:cxn modelId="{265D98D8-CEA1-436F-AB47-457FFC9C6C8B}" type="presOf" srcId="{6507D382-E843-4D05-9FE7-3998C0A9773D}" destId="{86B1873A-8BF2-4A89-B8B3-F4E21AF9BA42}" srcOrd="0" destOrd="1" presId="urn:microsoft.com/office/officeart/2005/8/layout/vList5"/>
    <dgm:cxn modelId="{DA62A1CF-B393-465E-B2A1-73150479EA30}" type="presOf" srcId="{15C978AB-6C68-FD46-A97B-05B34CB92485}" destId="{C4DC95AA-738D-1547-8CAF-D050B0D54E0C}" srcOrd="0" destOrd="1" presId="urn:microsoft.com/office/officeart/2005/8/layout/vList5"/>
    <dgm:cxn modelId="{1721D08F-EBC2-4C38-A501-4D277BF0EF93}" srcId="{0B1B86E6-F06B-4401-9ABF-6DA20377EBF7}" destId="{60CF6405-AB93-44B8-8594-CEC840EBA026}" srcOrd="0" destOrd="0" parTransId="{C408B3D0-18E1-4EFB-BBB7-13E4806A2289}" sibTransId="{BD451B79-178C-4FBB-80AD-02F803D4E617}"/>
    <dgm:cxn modelId="{7008E806-F615-D043-AF2B-B66942A0D056}" srcId="{62E61B07-9732-5041-8A83-6AD3568BA5C8}" destId="{9EDF987D-D535-144E-A658-9CEC054F4410}" srcOrd="0" destOrd="0" parTransId="{AA44E856-FE38-ED41-9702-87C528642EFA}" sibTransId="{39F1A23C-2E8B-BA4C-A946-A8A2A632E1D7}"/>
    <dgm:cxn modelId="{6A1D798A-CA6F-4FD2-9E7B-753409023B86}" srcId="{18EB795E-6BFD-CA47-AF61-682DD6A3A691}" destId="{0B1B86E6-F06B-4401-9ABF-6DA20377EBF7}" srcOrd="0" destOrd="0" parTransId="{D92A5991-D383-49C6-A22E-905E04E881E2}" sibTransId="{9642845B-B76D-45AC-9231-287C9E71D633}"/>
    <dgm:cxn modelId="{813C92AA-B5D8-40CC-874C-6F9C32182F5E}" srcId="{0B1B86E6-F06B-4401-9ABF-6DA20377EBF7}" destId="{FA748E7C-58EF-4725-B328-9C7FC937360A}" srcOrd="2" destOrd="0" parTransId="{3AAAB4DD-B760-4BBD-9BD6-3F47E8612D90}" sibTransId="{A4EE0DF0-7621-4C5E-B5F1-84E01B8E7912}"/>
    <dgm:cxn modelId="{14C70A6E-F725-7343-B74D-40EA0741105D}" srcId="{0E709F30-1A46-174E-8835-7FF6FE912223}" destId="{CFD9444B-7D03-3E49-97F7-FE45720D24E7}" srcOrd="0" destOrd="0" parTransId="{D03C79DD-2EE9-B14E-922B-DFAE9064B4A0}" sibTransId="{764AD2CF-29D2-2E4A-A31C-3C6C77A24F6B}"/>
    <dgm:cxn modelId="{578E6E36-944C-450F-9197-BD76870A09F1}" type="presOf" srcId="{1B633B0E-D5C7-BE4F-9E22-D6549F1F679A}" destId="{1CF4ABD9-2E14-CB41-9DB2-48760FF8D24E}" srcOrd="0" destOrd="1" presId="urn:microsoft.com/office/officeart/2005/8/layout/vList5"/>
    <dgm:cxn modelId="{BAF930FF-1D42-46D6-A1A6-3894B35923A3}" type="presOf" srcId="{67F8BFF4-0B19-C54D-B65F-FBB3C4506235}" destId="{C4DC95AA-738D-1547-8CAF-D050B0D54E0C}" srcOrd="0" destOrd="2" presId="urn:microsoft.com/office/officeart/2005/8/layout/vList5"/>
    <dgm:cxn modelId="{4DF5E3F9-E8A5-47DC-95D9-3430704C79F2}" type="presOf" srcId="{9B8656DD-363E-C241-B0CF-F4E57D090716}" destId="{1CF4ABD9-2E14-CB41-9DB2-48760FF8D24E}" srcOrd="0" destOrd="2" presId="urn:microsoft.com/office/officeart/2005/8/layout/vList5"/>
    <dgm:cxn modelId="{D62F648D-5D55-3149-84A9-1DA31D286292}" srcId="{62E61B07-9732-5041-8A83-6AD3568BA5C8}" destId="{1F935955-27C0-584C-8E9B-AAA715479637}" srcOrd="1" destOrd="0" parTransId="{8022F6F1-64B5-064C-8C48-EE9016A10DE0}" sibTransId="{50B8421A-1D89-8F48-A774-F8C153C47F1E}"/>
    <dgm:cxn modelId="{EB850A0E-F550-2741-A990-07B600C7FB20}" srcId="{46796326-016C-094A-B36C-5D3A0AAB7ACA}" destId="{15C978AB-6C68-FD46-A97B-05B34CB92485}" srcOrd="1" destOrd="0" parTransId="{01968570-1FAE-9749-89FB-1A676FECFFA5}" sibTransId="{F754D846-C0ED-4640-9A83-CD5FD47EA19D}"/>
    <dgm:cxn modelId="{6503C3A3-24B3-410E-AE5C-01ED1F8720EF}" type="presOf" srcId="{B43181A8-1DB6-0F4D-AA38-803EEB284859}" destId="{0EAFE9C1-AD08-874C-A863-1AAA9491620D}" srcOrd="0" destOrd="0" presId="urn:microsoft.com/office/officeart/2005/8/layout/vList5"/>
    <dgm:cxn modelId="{7FBE57A8-B29D-1A4F-A959-0AD0011CC86A}" srcId="{C958BEEA-1396-C046-8D52-24A0A83E227F}" destId="{DC0FF0CA-60FB-3449-99A2-00050E6DC8AA}" srcOrd="1" destOrd="0" parTransId="{4F2CF70B-E4EC-FE42-8DF2-464CE6E5647F}" sibTransId="{75340C86-9294-2C45-9C49-ECC1A914CAB0}"/>
    <dgm:cxn modelId="{905E2592-08D5-48A7-94AE-B5B060A39401}" type="presOf" srcId="{1F935955-27C0-584C-8E9B-AAA715479637}" destId="{BEAAF4F4-605A-B545-8EBA-097D630ADCF8}" srcOrd="0" destOrd="1" presId="urn:microsoft.com/office/officeart/2005/8/layout/vList5"/>
    <dgm:cxn modelId="{F82DE554-7A76-4017-8B27-B8876A3C08BC}" type="presOf" srcId="{C958BEEA-1396-C046-8D52-24A0A83E227F}" destId="{6857AF4E-EB30-2A48-933D-E22B08719CEC}" srcOrd="0" destOrd="0" presId="urn:microsoft.com/office/officeart/2005/8/layout/vList5"/>
    <dgm:cxn modelId="{1AB819D8-AAC6-A74D-8DB6-41D42218838B}" srcId="{18EB795E-6BFD-CA47-AF61-682DD6A3A691}" destId="{46796326-016C-094A-B36C-5D3A0AAB7ACA}" srcOrd="3" destOrd="0" parTransId="{036F365C-5559-2C43-BE85-D6DC46824DDE}" sibTransId="{08FFD3E1-FA6B-3C47-B125-C910FBE7D5B9}"/>
    <dgm:cxn modelId="{55BA9F90-1E32-4875-8F87-6FEFE84BE653}" type="presOf" srcId="{E744D348-D9C0-7149-9172-DAD5774C2A99}" destId="{BEAAF4F4-605A-B545-8EBA-097D630ADCF8}" srcOrd="0" destOrd="2" presId="urn:microsoft.com/office/officeart/2005/8/layout/vList5"/>
    <dgm:cxn modelId="{E56DEEFE-8481-4FB4-9656-5B351FC0217C}" type="presOf" srcId="{431CC419-B7F4-ED4E-BB92-FB5AD9036CB2}" destId="{C4DC95AA-738D-1547-8CAF-D050B0D54E0C}" srcOrd="0" destOrd="0" presId="urn:microsoft.com/office/officeart/2005/8/layout/vList5"/>
    <dgm:cxn modelId="{3EF71474-FC75-4384-9636-D5C40E139DA5}" type="presOf" srcId="{18EB795E-6BFD-CA47-AF61-682DD6A3A691}" destId="{870373E1-EFB9-3347-8255-64E4F112DDE6}" srcOrd="0" destOrd="0" presId="urn:microsoft.com/office/officeart/2005/8/layout/vList5"/>
    <dgm:cxn modelId="{FADDD06D-97C4-4631-9410-295A17362CBD}" type="presOf" srcId="{1D8FFB58-62BD-2749-A627-B512A577A105}" destId="{8752026E-D1CD-364F-B418-B7D3FC5C44F9}" srcOrd="0" destOrd="0" presId="urn:microsoft.com/office/officeart/2005/8/layout/vList5"/>
    <dgm:cxn modelId="{0FC9E909-B4F1-BF4A-9619-F9422C48F868}" srcId="{C958BEEA-1396-C046-8D52-24A0A83E227F}" destId="{B43181A8-1DB6-0F4D-AA38-803EEB284859}" srcOrd="0" destOrd="0" parTransId="{1FBD10A4-578C-3947-B39A-3220083EA21A}" sibTransId="{36AD5DFC-8BF6-FF48-9135-4D628EFE3233}"/>
    <dgm:cxn modelId="{1DAA96D1-03BA-4828-9CB4-1AD5BCD23840}" type="presParOf" srcId="{870373E1-EFB9-3347-8255-64E4F112DDE6}" destId="{58922A0B-3519-4F7B-8011-BC7EC7B9B716}" srcOrd="0" destOrd="0" presId="urn:microsoft.com/office/officeart/2005/8/layout/vList5"/>
    <dgm:cxn modelId="{FCA456EA-5FBD-4B01-88F6-321B61023202}" type="presParOf" srcId="{58922A0B-3519-4F7B-8011-BC7EC7B9B716}" destId="{F6276B10-C9EE-427A-8456-14D587FB6049}" srcOrd="0" destOrd="0" presId="urn:microsoft.com/office/officeart/2005/8/layout/vList5"/>
    <dgm:cxn modelId="{3F03C379-BCF3-49B4-B8B0-30FC253969FD}" type="presParOf" srcId="{58922A0B-3519-4F7B-8011-BC7EC7B9B716}" destId="{86B1873A-8BF2-4A89-B8B3-F4E21AF9BA42}" srcOrd="1" destOrd="0" presId="urn:microsoft.com/office/officeart/2005/8/layout/vList5"/>
    <dgm:cxn modelId="{42BFCA1C-9B49-44F2-8D0C-6EFE5C568E2D}" type="presParOf" srcId="{870373E1-EFB9-3347-8255-64E4F112DDE6}" destId="{E0F5220F-1634-47DC-BC3C-79A3124E8951}" srcOrd="1" destOrd="0" presId="urn:microsoft.com/office/officeart/2005/8/layout/vList5"/>
    <dgm:cxn modelId="{3CF10611-53AE-44A5-BB56-2B4D8AFC7E87}" type="presParOf" srcId="{870373E1-EFB9-3347-8255-64E4F112DDE6}" destId="{840B7490-013B-D240-9680-C2BAFFD87066}" srcOrd="2" destOrd="0" presId="urn:microsoft.com/office/officeart/2005/8/layout/vList5"/>
    <dgm:cxn modelId="{2790E2AB-F148-4205-8101-CEBE5E75FA98}" type="presParOf" srcId="{840B7490-013B-D240-9680-C2BAFFD87066}" destId="{6857AF4E-EB30-2A48-933D-E22B08719CEC}" srcOrd="0" destOrd="0" presId="urn:microsoft.com/office/officeart/2005/8/layout/vList5"/>
    <dgm:cxn modelId="{84D18C86-583B-4F7A-908E-40310443665F}" type="presParOf" srcId="{840B7490-013B-D240-9680-C2BAFFD87066}" destId="{0EAFE9C1-AD08-874C-A863-1AAA9491620D}" srcOrd="1" destOrd="0" presId="urn:microsoft.com/office/officeart/2005/8/layout/vList5"/>
    <dgm:cxn modelId="{3974F416-A319-41CF-81D1-5080A4B11DA6}" type="presParOf" srcId="{870373E1-EFB9-3347-8255-64E4F112DDE6}" destId="{C5D76022-4776-BD49-9FF9-5977D827CCCF}" srcOrd="3" destOrd="0" presId="urn:microsoft.com/office/officeart/2005/8/layout/vList5"/>
    <dgm:cxn modelId="{4EA33675-536A-463D-A19A-5BC2D71A8E91}" type="presParOf" srcId="{870373E1-EFB9-3347-8255-64E4F112DDE6}" destId="{9FE3B52F-19FB-124E-B741-C1CE1DA90122}" srcOrd="4" destOrd="0" presId="urn:microsoft.com/office/officeart/2005/8/layout/vList5"/>
    <dgm:cxn modelId="{F1809839-E947-441C-B57E-230002F62808}" type="presParOf" srcId="{9FE3B52F-19FB-124E-B741-C1CE1DA90122}" destId="{8752026E-D1CD-364F-B418-B7D3FC5C44F9}" srcOrd="0" destOrd="0" presId="urn:microsoft.com/office/officeart/2005/8/layout/vList5"/>
    <dgm:cxn modelId="{47DEA222-0B9B-49EB-9CC5-079C829C5904}" type="presParOf" srcId="{9FE3B52F-19FB-124E-B741-C1CE1DA90122}" destId="{1CF4ABD9-2E14-CB41-9DB2-48760FF8D24E}" srcOrd="1" destOrd="0" presId="urn:microsoft.com/office/officeart/2005/8/layout/vList5"/>
    <dgm:cxn modelId="{CF007CDC-30A0-447D-94D4-0C2571018EEB}" type="presParOf" srcId="{870373E1-EFB9-3347-8255-64E4F112DDE6}" destId="{0DC28B1B-649E-3643-83D1-EB771CBBEC3E}" srcOrd="5" destOrd="0" presId="urn:microsoft.com/office/officeart/2005/8/layout/vList5"/>
    <dgm:cxn modelId="{7EF1253D-29E8-43E0-84D3-5CA79B6B4D2F}" type="presParOf" srcId="{870373E1-EFB9-3347-8255-64E4F112DDE6}" destId="{7674CD5A-3DEA-9F4A-96E5-3B141D07F033}" srcOrd="6" destOrd="0" presId="urn:microsoft.com/office/officeart/2005/8/layout/vList5"/>
    <dgm:cxn modelId="{E3C55F9E-51BE-4E5C-8BFA-C253B658D6D7}" type="presParOf" srcId="{7674CD5A-3DEA-9F4A-96E5-3B141D07F033}" destId="{E82A383F-C0C3-5845-AA2C-259B7A06A4F2}" srcOrd="0" destOrd="0" presId="urn:microsoft.com/office/officeart/2005/8/layout/vList5"/>
    <dgm:cxn modelId="{46592D20-0DF9-4B0F-B103-F3EEFA0DBEB5}" type="presParOf" srcId="{7674CD5A-3DEA-9F4A-96E5-3B141D07F033}" destId="{C4DC95AA-738D-1547-8CAF-D050B0D54E0C}" srcOrd="1" destOrd="0" presId="urn:microsoft.com/office/officeart/2005/8/layout/vList5"/>
    <dgm:cxn modelId="{AFC1D1E8-C928-4499-9F26-0095DDDF775C}" type="presParOf" srcId="{870373E1-EFB9-3347-8255-64E4F112DDE6}" destId="{8E1CB0CD-7ED9-9944-A72F-6EA7A2194B08}" srcOrd="7" destOrd="0" presId="urn:microsoft.com/office/officeart/2005/8/layout/vList5"/>
    <dgm:cxn modelId="{252A26EF-1629-411A-BAFF-9870058E391F}" type="presParOf" srcId="{870373E1-EFB9-3347-8255-64E4F112DDE6}" destId="{9E7D5600-5A5D-9544-9F3A-0DD1FF9C7A6C}" srcOrd="8" destOrd="0" presId="urn:microsoft.com/office/officeart/2005/8/layout/vList5"/>
    <dgm:cxn modelId="{FCF5FB5E-C5EE-4851-AD92-9D1468F18D0A}" type="presParOf" srcId="{9E7D5600-5A5D-9544-9F3A-0DD1FF9C7A6C}" destId="{2EEE4E2B-E6C7-B44B-AA2A-8877DE2654A9}" srcOrd="0" destOrd="0" presId="urn:microsoft.com/office/officeart/2005/8/layout/vList5"/>
    <dgm:cxn modelId="{B8A11EF8-F9D8-49E1-A8BC-3914332052E0}" type="presParOf" srcId="{9E7D5600-5A5D-9544-9F3A-0DD1FF9C7A6C}" destId="{BEAAF4F4-605A-B545-8EBA-097D630ADCF8}" srcOrd="1" destOrd="0" presId="urn:microsoft.com/office/officeart/2005/8/layout/vList5"/>
    <dgm:cxn modelId="{567D433B-F9D5-4A01-875A-64E9526D578E}" type="presParOf" srcId="{870373E1-EFB9-3347-8255-64E4F112DDE6}" destId="{AAD2E4EE-C433-1B4B-9D15-6B4B407CD2AE}" srcOrd="9" destOrd="0" presId="urn:microsoft.com/office/officeart/2005/8/layout/vList5"/>
    <dgm:cxn modelId="{1406736F-D678-4DA3-A2D6-53284FFA5C5D}" type="presParOf" srcId="{870373E1-EFB9-3347-8255-64E4F112DDE6}" destId="{C04BE5BF-8B96-DE43-B6CA-B7011194E27E}" srcOrd="10" destOrd="0" presId="urn:microsoft.com/office/officeart/2005/8/layout/vList5"/>
    <dgm:cxn modelId="{5EAEDF2D-D65A-400F-8689-A0C1FAF5E9A0}" type="presParOf" srcId="{C04BE5BF-8B96-DE43-B6CA-B7011194E27E}" destId="{7B156090-7DFD-BF4D-96FB-2F6B24A1983D}" srcOrd="0" destOrd="0" presId="urn:microsoft.com/office/officeart/2005/8/layout/vList5"/>
    <dgm:cxn modelId="{CF5223B0-917F-4CD8-8B86-CF2587C24898}" type="presParOf" srcId="{C04BE5BF-8B96-DE43-B6CA-B7011194E27E}" destId="{F9EDB9DC-5270-364E-B61D-CF06371C543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1873A-8BF2-4A89-B8B3-F4E21AF9BA42}">
      <dsp:nvSpPr>
        <dsp:cNvPr id="0" name=""/>
        <dsp:cNvSpPr/>
      </dsp:nvSpPr>
      <dsp:spPr>
        <a:xfrm rot="5400000">
          <a:off x="4461627" y="-1860210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chemeClr val="bg1">
              <a:alpha val="35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Stored into higher-level PCRs</a:t>
          </a:r>
          <a:endParaRPr lang="en-US" sz="11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Measurement invoked by OS; timing of invocation can vary</a:t>
          </a:r>
          <a:endParaRPr lang="en-US" sz="11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Less standardization at this level</a:t>
          </a:r>
          <a:endParaRPr lang="en-US" sz="1100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</dsp:txBody>
      <dsp:txXfrm rot="5400000">
        <a:off x="4461627" y="-1860210"/>
        <a:ext cx="610889" cy="4486656"/>
      </dsp:txXfrm>
    </dsp:sp>
    <dsp:sp modelId="{F6276B10-C9EE-427A-8456-14D587FB6049}">
      <dsp:nvSpPr>
        <dsp:cNvPr id="0" name=""/>
        <dsp:cNvSpPr/>
      </dsp:nvSpPr>
      <dsp:spPr>
        <a:xfrm>
          <a:off x="0" y="1311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Apps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1311"/>
        <a:ext cx="2523744" cy="763612"/>
      </dsp:txXfrm>
    </dsp:sp>
    <dsp:sp modelId="{0EAFE9C1-AD08-874C-A863-1AAA9491620D}">
      <dsp:nvSpPr>
        <dsp:cNvPr id="0" name=""/>
        <dsp:cNvSpPr/>
      </dsp:nvSpPr>
      <dsp:spPr>
        <a:xfrm rot="5400000">
          <a:off x="4461627" y="-1058417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and store (PCR-4) OS components, other TCB-relevant stuff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System runs normally!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5400000">
        <a:off x="4461627" y="-1058417"/>
        <a:ext cx="610889" cy="4486656"/>
      </dsp:txXfrm>
    </dsp:sp>
    <dsp:sp modelId="{6857AF4E-EB30-2A48-933D-E22B08719CEC}">
      <dsp:nvSpPr>
        <dsp:cNvPr id="0" name=""/>
        <dsp:cNvSpPr/>
      </dsp:nvSpPr>
      <dsp:spPr>
        <a:xfrm>
          <a:off x="0" y="803104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OS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803104"/>
        <a:ext cx="2523744" cy="763612"/>
      </dsp:txXfrm>
    </dsp:sp>
    <dsp:sp modelId="{1CF4ABD9-2E14-CB41-9DB2-48760FF8D24E}">
      <dsp:nvSpPr>
        <dsp:cNvPr id="0" name=""/>
        <dsp:cNvSpPr/>
      </dsp:nvSpPr>
      <dsp:spPr>
        <a:xfrm rot="5400000">
          <a:off x="4461627" y="-256624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OS Components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PCR-3 with measurement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Pass control to OS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5400000">
        <a:off x="4461627" y="-256624"/>
        <a:ext cx="610889" cy="4486656"/>
      </dsp:txXfrm>
    </dsp:sp>
    <dsp:sp modelId="{8752026E-D1CD-364F-B418-B7D3FC5C44F9}">
      <dsp:nvSpPr>
        <dsp:cNvPr id="0" name=""/>
        <dsp:cNvSpPr/>
      </dsp:nvSpPr>
      <dsp:spPr>
        <a:xfrm>
          <a:off x="0" y="1604897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OS Loader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1604897"/>
        <a:ext cx="2523744" cy="763612"/>
      </dsp:txXfrm>
    </dsp:sp>
    <dsp:sp modelId="{C4DC95AA-738D-1547-8CAF-D050B0D54E0C}">
      <dsp:nvSpPr>
        <dsp:cNvPr id="0" name=""/>
        <dsp:cNvSpPr/>
      </dsp:nvSpPr>
      <dsp:spPr>
        <a:xfrm rot="5400000">
          <a:off x="4461627" y="545168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Option ROMs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PCR-1 with measurement--pass control, get it back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OS Loader, append PCR-2, pass control 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5400000">
        <a:off x="4461627" y="545168"/>
        <a:ext cx="610889" cy="4486656"/>
      </dsp:txXfrm>
    </dsp:sp>
    <dsp:sp modelId="{E82A383F-C0C3-5845-AA2C-259B7A06A4F2}">
      <dsp:nvSpPr>
        <dsp:cNvPr id="0" name=""/>
        <dsp:cNvSpPr/>
      </dsp:nvSpPr>
      <dsp:spPr>
        <a:xfrm>
          <a:off x="0" y="2406690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BIOS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2406690"/>
        <a:ext cx="2523744" cy="763612"/>
      </dsp:txXfrm>
    </dsp:sp>
    <dsp:sp modelId="{BEAAF4F4-605A-B545-8EBA-097D630ADCF8}">
      <dsp:nvSpPr>
        <dsp:cNvPr id="0" name=""/>
        <dsp:cNvSpPr/>
      </dsp:nvSpPr>
      <dsp:spPr>
        <a:xfrm rot="5400000">
          <a:off x="4461627" y="1346961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Core Root of Trust for Measurement, (e.g. BIOS block)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Measure itself and BIOS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Append PCR-0 with hash of measurement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5400000">
        <a:off x="4461627" y="1346961"/>
        <a:ext cx="610889" cy="4486656"/>
      </dsp:txXfrm>
    </dsp:sp>
    <dsp:sp modelId="{2EEE4E2B-E6C7-B44B-AA2A-8877DE2654A9}">
      <dsp:nvSpPr>
        <dsp:cNvPr id="0" name=""/>
        <dsp:cNvSpPr/>
      </dsp:nvSpPr>
      <dsp:spPr>
        <a:xfrm>
          <a:off x="0" y="3208483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CRTM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3208483"/>
        <a:ext cx="2523744" cy="763612"/>
      </dsp:txXfrm>
    </dsp:sp>
    <dsp:sp modelId="{F9EDB9DC-5270-364E-B61D-CF06371C543F}">
      <dsp:nvSpPr>
        <dsp:cNvPr id="0" name=""/>
        <dsp:cNvSpPr/>
      </dsp:nvSpPr>
      <dsp:spPr>
        <a:xfrm rot="5400000">
          <a:off x="4461627" y="2148754"/>
          <a:ext cx="610889" cy="4486656"/>
        </a:xfrm>
        <a:prstGeom prst="round2SameRect">
          <a:avLst/>
        </a:prstGeom>
        <a:solidFill>
          <a:srgbClr val="B7CFFF">
            <a:alpha val="50196"/>
          </a:srgbClr>
        </a:solidFill>
        <a:ln w="9525" cap="flat" cmpd="sng" algn="ctr">
          <a:solidFill>
            <a:srgbClr val="FFCC99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Clear PCRs—not really configurable</a:t>
          </a:r>
          <a:endParaRPr lang="en-US" sz="1100" kern="1200" dirty="0">
            <a:solidFill>
              <a:srgbClr val="00000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5400000">
        <a:off x="4461627" y="2148754"/>
        <a:ext cx="610889" cy="4486656"/>
      </dsp:txXfrm>
    </dsp:sp>
    <dsp:sp modelId="{7B156090-7DFD-BF4D-96FB-2F6B24A1983D}">
      <dsp:nvSpPr>
        <dsp:cNvPr id="0" name=""/>
        <dsp:cNvSpPr/>
      </dsp:nvSpPr>
      <dsp:spPr>
        <a:xfrm>
          <a:off x="0" y="4010276"/>
          <a:ext cx="2523744" cy="763612"/>
        </a:xfrm>
        <a:prstGeom prst="roundRect">
          <a:avLst/>
        </a:prstGeom>
        <a:gradFill flip="none" rotWithShape="1">
          <a:gsLst>
            <a:gs pos="0">
              <a:srgbClr val="003399">
                <a:lumMod val="40000"/>
                <a:lumOff val="60000"/>
              </a:srgbClr>
            </a:gs>
            <a:gs pos="100000">
              <a:srgbClr val="003399">
                <a:lumMod val="20000"/>
                <a:lumOff val="8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Hardware</a:t>
          </a:r>
          <a:endParaRPr lang="en-US" sz="35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0" y="4010276"/>
        <a:ext cx="2523744" cy="763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E939080F-7BAE-48FA-96E1-B3D677D647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6480852" y="6500813"/>
            <a:ext cx="252344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800" b="0" dirty="0"/>
              <a:t>© </a:t>
            </a:r>
            <a:r>
              <a:rPr lang="en-US" altLang="en-US" sz="800" b="0" dirty="0" smtClean="0"/>
              <a:t>2010</a:t>
            </a:r>
            <a:r>
              <a:rPr lang="en-US" altLang="en-US" sz="800" b="0" baseline="0" dirty="0" smtClean="0"/>
              <a:t> </a:t>
            </a:r>
            <a:r>
              <a:rPr lang="en-US" altLang="en-US" sz="800" b="0" dirty="0" smtClean="0"/>
              <a:t>The </a:t>
            </a:r>
            <a:r>
              <a:rPr lang="en-US" altLang="en-US" sz="800" b="0" dirty="0"/>
              <a:t>MITRE Corporation. All rights reserved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20888" y="0"/>
            <a:ext cx="341312" cy="6858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362200" y="0"/>
            <a:ext cx="6781800" cy="99060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89413"/>
            <a:ext cx="4602163" cy="763587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b="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2133600" y="2286000"/>
            <a:ext cx="6477000" cy="1143000"/>
          </a:xfrm>
        </p:spPr>
        <p:txBody>
          <a:bodyPr anchor="ctr"/>
          <a:lstStyle>
            <a:lvl1pPr>
              <a:lnSpc>
                <a:spcPts val="4400"/>
              </a:lnSpc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  <p:pic>
        <p:nvPicPr>
          <p:cNvPr id="5159" name="Picture 39" descr="G026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76200"/>
            <a:ext cx="1822450" cy="12779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68584A3-252D-4B54-8DA6-CC2076A2C9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50" y="381000"/>
            <a:ext cx="1924050" cy="5722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400" y="381000"/>
            <a:ext cx="5619750" cy="5722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E410A8-E95C-4492-8C2C-3C5E870EB3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93032-CE52-4CC8-8B4E-2A290EB0CD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0AE4-5F55-4706-B005-A4B65AFDEA6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413FD-0F93-476B-BECF-44FBC72B2CC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D24A-E6BB-47E9-B6DA-AB80E06F599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C316-4185-48AF-B3C9-193D5A5DE7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55D9-BE9D-4079-99A9-CBB31FD1FE2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68A2-CCCE-4F1D-A25D-114F9588C95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0362-BB6E-4287-AE12-A898A91118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453B95-61D7-4348-BF8B-81E7B4BB4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F8DF9-BEBF-4B04-BD62-7B3EBDC86BB1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F813-C8EA-4782-A2A4-24A407A7EAA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27EC4-81F4-4470-9338-E6FF1F53946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93032-CE52-4CC8-8B4E-2A290EB0CD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30AE4-5F55-4706-B005-A4B65AFDEA6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413FD-0F93-476B-BECF-44FBC72B2CC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6D24A-E6BB-47E9-B6DA-AB80E06F5992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C316-4185-48AF-B3C9-193D5A5DE7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455D9-BE9D-4079-99A9-CBB31FD1FE2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68A2-CCCE-4F1D-A25D-114F9588C95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B2BA2E-CD5A-431C-A400-6C94D88BA3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0362-BB6E-4287-AE12-A898A91118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F8DF9-BEBF-4B04-BD62-7B3EBDC86BB1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AF813-C8EA-4782-A2A4-24A407A7EAA9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27EC4-81F4-4470-9338-E6FF1F53946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1295400"/>
            <a:ext cx="3771900" cy="480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295400"/>
            <a:ext cx="3771900" cy="480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DE97797-98F1-4A05-A4DD-C6F1DD711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8D207A-344B-4DB2-A7B3-927E438D59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9EBC27-FFF6-4D40-B53F-24A5ED6889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1CCCF3-DA51-445D-BA0F-BB1E35B0AB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54800A-9FF1-42E5-8E11-E199EBE6E7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455A2E-08FA-4735-A8F7-04B93D6688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4" tIns="46033" rIns="92064" bIns="46033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Aft>
                <a:spcPct val="0"/>
              </a:spcAft>
              <a:buClrTx/>
              <a:defRPr sz="800">
                <a:solidFill>
                  <a:schemeClr val="tx2"/>
                </a:solidFill>
              </a:defRPr>
            </a:lvl1pPr>
          </a:lstStyle>
          <a:p>
            <a:fld id="{21772C90-881D-4299-B21F-FAE4AF832B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295400"/>
            <a:ext cx="7696200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740650" y="0"/>
            <a:ext cx="1403350" cy="127000"/>
          </a:xfrm>
          <a:prstGeom prst="rect">
            <a:avLst/>
          </a:prstGeom>
          <a:solidFill>
            <a:srgbClr val="FDAA0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7886700" y="0"/>
            <a:ext cx="1257300" cy="2206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2400" y="6400800"/>
            <a:ext cx="87630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9700"/>
            <a:ext cx="804862" cy="252413"/>
          </a:xfrm>
          <a:prstGeom prst="rect">
            <a:avLst/>
          </a:prstGeom>
          <a:noFill/>
        </p:spPr>
      </p:pic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7086600" y="6553200"/>
            <a:ext cx="19177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altLang="en-US" sz="600" b="0" dirty="0"/>
              <a:t>© </a:t>
            </a:r>
            <a:r>
              <a:rPr lang="en-US" altLang="en-US" sz="600" b="0" dirty="0" smtClean="0"/>
              <a:t>2010 </a:t>
            </a:r>
            <a:r>
              <a:rPr lang="en-US" altLang="en-US" sz="600" b="0" dirty="0"/>
              <a:t>The MITRE Corporation. All rights reserved</a:t>
            </a:r>
            <a:endParaRPr lang="en-US" altLang="en-US" sz="700" b="0" dirty="0"/>
          </a:p>
        </p:txBody>
      </p:sp>
      <p:pic>
        <p:nvPicPr>
          <p:cNvPr id="4141" name="Picture 45" descr="G026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61313" y="231775"/>
            <a:ext cx="1182687" cy="8286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227013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SzPct val="75000"/>
        <a:buFont typeface="Monotype Sorts" pitchFamily="2" charset="2"/>
        <a:buChar char="n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60000"/>
        <a:buFont typeface="Monotype Sorts" pitchFamily="2" charset="2"/>
        <a:buChar char="n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Char char="­"/>
        <a:defRPr sz="1400" b="1">
          <a:solidFill>
            <a:schemeClr val="tx1"/>
          </a:solidFill>
          <a:latin typeface="+mn-lt"/>
        </a:defRPr>
      </a:lvl4pPr>
      <a:lvl5pPr marL="13716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5pPr>
      <a:lvl6pPr marL="18288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6pPr>
      <a:lvl7pPr marL="22860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7pPr>
      <a:lvl8pPr marL="27432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8pPr>
      <a:lvl9pPr marL="3200400" indent="-114300" algn="l" rtl="0" eaLnBrk="1" fontAlgn="base" hangingPunct="1">
        <a:lnSpc>
          <a:spcPts val="1200"/>
        </a:lnSpc>
        <a:spcBef>
          <a:spcPct val="0"/>
        </a:spcBef>
        <a:spcAft>
          <a:spcPts val="800"/>
        </a:spcAft>
        <a:buClr>
          <a:srgbClr val="FDAA03"/>
        </a:buClr>
        <a:buSzPct val="50000"/>
        <a:buFont typeface="Monotype Sorts" pitchFamily="2" charset="2"/>
        <a:buChar char="n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pic>
        <p:nvPicPr>
          <p:cNvPr id="9219" name="Picture 8" descr="PPP_SGLOB_TLE_Western_Hemishper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 eaLnBrk="1" hangingPunct="1">
              <a:lnSpc>
                <a:spcPct val="100000"/>
              </a:lnSpc>
              <a:buClrTx/>
              <a:defRPr/>
            </a:pPr>
            <a:endParaRPr lang="en-US" b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lnSpc>
                <a:spcPct val="100000"/>
              </a:lnSpc>
              <a:buClrTx/>
              <a:defRPr/>
            </a:pPr>
            <a:r>
              <a:rPr lang="en-US" altLang="en-US" b="0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b="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lnSpc>
                <a:spcPct val="100000"/>
              </a:lnSpc>
              <a:buClrTx/>
              <a:defRPr/>
            </a:pPr>
            <a:fld id="{8947FBEB-FAFF-4867-9A37-67BE1C7B9595}" type="slidenum">
              <a:rPr lang="en-US" b="0">
                <a:solidFill>
                  <a:srgbClr val="000000">
                    <a:tint val="75000"/>
                  </a:srgbClr>
                </a:solidFill>
              </a:rPr>
              <a:pPr eaLnBrk="1" hangingPunct="1">
                <a:lnSpc>
                  <a:spcPct val="100000"/>
                </a:lnSpc>
                <a:buClrTx/>
                <a:defRPr/>
              </a:pPr>
              <a:t>‹#›</a:t>
            </a:fld>
            <a:endParaRPr lang="en-US" b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pic>
        <p:nvPicPr>
          <p:cNvPr id="9219" name="Picture 8" descr="PPP_SGLOB_TLE_Western_Hemishpere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 eaLnBrk="1" hangingPunct="1">
              <a:lnSpc>
                <a:spcPct val="100000"/>
              </a:lnSpc>
              <a:buClrTx/>
              <a:defRPr/>
            </a:pPr>
            <a:endParaRPr lang="en-US" b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lnSpc>
                <a:spcPct val="100000"/>
              </a:lnSpc>
              <a:buClrTx/>
              <a:defRPr/>
            </a:pPr>
            <a:r>
              <a:rPr lang="en-US" altLang="en-US" b="0" dirty="0" smtClean="0">
                <a:solidFill>
                  <a:srgbClr val="000000">
                    <a:tint val="75000"/>
                  </a:srgbClr>
                </a:solidFill>
              </a:rPr>
              <a:t>© 2010 The MITRE Corporation. All rights reserved</a:t>
            </a:r>
            <a:endParaRPr lang="en-US" b="0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eaLnBrk="1" hangingPunct="1">
              <a:lnSpc>
                <a:spcPct val="100000"/>
              </a:lnSpc>
              <a:buClrTx/>
              <a:defRPr/>
            </a:pPr>
            <a:fld id="{8947FBEB-FAFF-4867-9A37-67BE1C7B9595}" type="slidenum">
              <a:rPr lang="en-US" b="0">
                <a:solidFill>
                  <a:srgbClr val="000000">
                    <a:tint val="75000"/>
                  </a:srgbClr>
                </a:solidFill>
              </a:rPr>
              <a:pPr eaLnBrk="1" hangingPunct="1">
                <a:lnSpc>
                  <a:spcPct val="100000"/>
                </a:lnSpc>
                <a:buClrTx/>
                <a:defRPr/>
              </a:pPr>
              <a:t>‹#›</a:t>
            </a:fld>
            <a:endParaRPr lang="en-US" b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28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8" y="6483350"/>
            <a:ext cx="804862" cy="25241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OVAL + The Trusted Platform Module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886200"/>
            <a:ext cx="4572000" cy="1066800"/>
          </a:xfrm>
        </p:spPr>
        <p:txBody>
          <a:bodyPr/>
          <a:lstStyle/>
          <a:p>
            <a:r>
              <a:rPr lang="en-US" b="1" dirty="0" smtClean="0"/>
              <a:t>Charles Schmidt</a:t>
            </a:r>
            <a:endParaRPr lang="en-US" b="1" dirty="0"/>
          </a:p>
          <a:p>
            <a:r>
              <a:rPr lang="en-US" b="1" dirty="0" smtClean="0"/>
              <a:t>June 14, 2010</a:t>
            </a:r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75302" y="3222533"/>
            <a:ext cx="3993402" cy="4904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Questions?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OVAL</a:t>
            </a:r>
          </a:p>
          <a:p>
            <a:pPr lvl="1"/>
            <a:r>
              <a:rPr lang="en-US" dirty="0" smtClean="0"/>
              <a:t>Can assess a vast diversity of system state</a:t>
            </a:r>
          </a:p>
          <a:p>
            <a:pPr lvl="1"/>
            <a:r>
              <a:rPr lang="en-US" dirty="0" smtClean="0"/>
              <a:t>Usually software based – software attacks can compromise</a:t>
            </a:r>
          </a:p>
          <a:p>
            <a:r>
              <a:rPr lang="en-US" dirty="0" smtClean="0"/>
              <a:t>Trusted Platform Module (TPM)</a:t>
            </a:r>
          </a:p>
          <a:p>
            <a:pPr lvl="1"/>
            <a:r>
              <a:rPr lang="en-US" dirty="0" smtClean="0"/>
              <a:t>Mechanism to attest identity and configuration of a system</a:t>
            </a:r>
          </a:p>
          <a:p>
            <a:pPr lvl="2"/>
            <a:r>
              <a:rPr lang="en-US" dirty="0" smtClean="0"/>
              <a:t>Enhanced PKI-based ID </a:t>
            </a:r>
          </a:p>
          <a:p>
            <a:pPr lvl="1"/>
            <a:r>
              <a:rPr lang="en-US" dirty="0" smtClean="0"/>
              <a:t>Hardware based – resists software attacks</a:t>
            </a:r>
          </a:p>
          <a:p>
            <a:pPr lvl="1"/>
            <a:r>
              <a:rPr lang="en-US" dirty="0" smtClean="0"/>
              <a:t>Doesn’t actually include measurement mechanisms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Investigating combining these technologies</a:t>
            </a:r>
          </a:p>
          <a:p>
            <a:pPr lvl="1"/>
            <a:r>
              <a:rPr lang="en-US" dirty="0" smtClean="0"/>
              <a:t>New OVAL component schema to gather info about the TPM</a:t>
            </a:r>
          </a:p>
          <a:p>
            <a:pPr lvl="1"/>
            <a:r>
              <a:rPr lang="en-US" dirty="0" smtClean="0"/>
              <a:t>Use TPM to provide evidence that OVAL software is uncorrupted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Hardware: What </a:t>
            </a:r>
            <a:r>
              <a:rPr lang="en-US" i="1" dirty="0" smtClean="0"/>
              <a:t>is</a:t>
            </a:r>
            <a:r>
              <a:rPr lang="en-US" dirty="0" smtClean="0"/>
              <a:t> Trusted Computing?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trusted platform</a:t>
            </a:r>
            <a:r>
              <a:rPr lang="en-US" dirty="0" smtClean="0"/>
              <a:t> contains hardware-rooted subsystem devoted to maintaining trust &amp; security </a:t>
            </a:r>
          </a:p>
          <a:p>
            <a:pPr lvl="1"/>
            <a:r>
              <a:rPr lang="en-US" dirty="0" smtClean="0"/>
              <a:t>Ubiquitous – most computers </a:t>
            </a:r>
            <a:r>
              <a:rPr lang="en-US" smtClean="0"/>
              <a:t>today have a TPM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TPM provides trusted roots for:</a:t>
            </a:r>
          </a:p>
          <a:p>
            <a:pPr lvl="1"/>
            <a:r>
              <a:rPr lang="en-US" i="1" dirty="0" smtClean="0"/>
              <a:t>Storage: </a:t>
            </a:r>
            <a:r>
              <a:rPr lang="en-US" dirty="0" smtClean="0"/>
              <a:t>Securely store data, data tampering detectable</a:t>
            </a:r>
          </a:p>
          <a:p>
            <a:pPr lvl="1"/>
            <a:r>
              <a:rPr lang="en-US" i="1" dirty="0" smtClean="0"/>
              <a:t>Reporting: </a:t>
            </a:r>
            <a:r>
              <a:rPr lang="en-US" dirty="0" smtClean="0"/>
              <a:t>Reports data in a verifiable and trustworthy way</a:t>
            </a:r>
          </a:p>
          <a:p>
            <a:endParaRPr lang="en-US" dirty="0" smtClean="0"/>
          </a:p>
          <a:p>
            <a:r>
              <a:rPr lang="en-US" dirty="0" smtClean="0"/>
              <a:t>When used in concert with measurement tools, allows remote parties to trust they know the state of the assessed system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TPM Itself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32"/>
          <p:cNvGrpSpPr/>
          <p:nvPr/>
        </p:nvGrpSpPr>
        <p:grpSpPr>
          <a:xfrm>
            <a:off x="457200" y="1432719"/>
            <a:ext cx="8229600" cy="4845843"/>
            <a:chOff x="457200" y="1432719"/>
            <a:chExt cx="8229600" cy="4845843"/>
          </a:xfrm>
        </p:grpSpPr>
        <p:sp>
          <p:nvSpPr>
            <p:cNvPr id="6" name="Rectangle 5"/>
            <p:cNvSpPr/>
            <p:nvPr/>
          </p:nvSpPr>
          <p:spPr>
            <a:xfrm>
              <a:off x="457200" y="1752600"/>
              <a:ext cx="8229600" cy="4525962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50000"/>
                  </a:srgbClr>
                </a:gs>
                <a:gs pos="100000">
                  <a:srgbClr val="FFFFFF">
                    <a:lumMod val="75000"/>
                  </a:srgbClr>
                </a:gs>
              </a:gsLst>
              <a:path path="rect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endParaRPr lang="en-US" b="0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191000" y="1432719"/>
              <a:ext cx="685800" cy="639762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9525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FFFFFF"/>
                  </a:solidFill>
                  <a:latin typeface="Arial"/>
                </a:rPr>
                <a:t>I/O</a:t>
              </a:r>
              <a:endParaRPr lang="en-US" b="0" kern="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762000" y="2072481"/>
              <a:ext cx="7620000" cy="3947319"/>
            </a:xfrm>
            <a:prstGeom prst="rect">
              <a:avLst/>
            </a:prstGeom>
            <a:gradFill flip="none" rotWithShape="1">
              <a:gsLst>
                <a:gs pos="0">
                  <a:srgbClr val="003399">
                    <a:lumMod val="40000"/>
                    <a:lumOff val="60000"/>
                  </a:srgbClr>
                </a:gs>
                <a:gs pos="100000">
                  <a:srgbClr val="003399">
                    <a:lumMod val="60000"/>
                    <a:lumOff val="4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</a:ln>
            <a:effectLst>
              <a:outerShdw blurRad="40000" dist="23000" dir="546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endParaRPr lang="en-US" b="0" kern="0" dirty="0" smtClea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08633" y="2209800"/>
              <a:ext cx="1377789" cy="4056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FFFFFF"/>
                  </a:solidFill>
                  <a:latin typeface="Calibri"/>
                </a:rPr>
                <a:t>Execution</a:t>
              </a:r>
              <a:endParaRPr lang="en-US" b="0" kern="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47800" y="2209800"/>
              <a:ext cx="993143" cy="405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FFFFFF"/>
                  </a:solidFill>
                  <a:latin typeface="Calibri"/>
                </a:rPr>
                <a:t>Storage</a:t>
              </a:r>
              <a:endParaRPr lang="en-US" b="0" kern="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19800" y="2209800"/>
              <a:ext cx="2314568" cy="4056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FFFFFF"/>
                  </a:solidFill>
                  <a:latin typeface="Calibri"/>
                </a:rPr>
                <a:t>Security Enablement</a:t>
              </a:r>
              <a:endParaRPr lang="en-US" b="0" kern="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6800" y="2743200"/>
              <a:ext cx="1752600" cy="923636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600" b="0" kern="0" dirty="0" smtClean="0">
                  <a:solidFill>
                    <a:srgbClr val="000000"/>
                  </a:solidFill>
                  <a:latin typeface="Arial"/>
                </a:rPr>
                <a:t>Non-Volatile Secure Storage</a:t>
              </a:r>
              <a:endParaRPr lang="en-US" sz="1600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57564" y="3860804"/>
              <a:ext cx="1752600" cy="951345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400" b="0" kern="0" dirty="0" smtClean="0">
                  <a:solidFill>
                    <a:srgbClr val="000000"/>
                  </a:solidFill>
                  <a:latin typeface="Arial"/>
                </a:rPr>
                <a:t>Secure Platform Configuration Registers</a:t>
              </a:r>
            </a:p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400" b="0" kern="0" dirty="0" smtClean="0">
                  <a:solidFill>
                    <a:srgbClr val="000000"/>
                  </a:solidFill>
                  <a:latin typeface="Arial"/>
                </a:rPr>
                <a:t>(</a:t>
              </a:r>
              <a:r>
                <a:rPr lang="en-US" sz="1400" b="0" kern="0" dirty="0" err="1" smtClean="0">
                  <a:solidFill>
                    <a:srgbClr val="000000"/>
                  </a:solidFill>
                  <a:latin typeface="Arial"/>
                </a:rPr>
                <a:t>PCRs</a:t>
              </a:r>
              <a:r>
                <a:rPr lang="en-US" sz="1400" b="0" kern="0" dirty="0" smtClean="0">
                  <a:solidFill>
                    <a:srgbClr val="000000"/>
                  </a:solidFill>
                  <a:latin typeface="Arial"/>
                </a:rPr>
                <a:t>)</a:t>
              </a:r>
              <a:endParaRPr lang="en-US" sz="1400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9000" y="2743200"/>
              <a:ext cx="2209800" cy="9906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000000"/>
                  </a:solidFill>
                  <a:latin typeface="Arial"/>
                </a:rPr>
                <a:t>Opt-In</a:t>
              </a:r>
            </a:p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000000"/>
                  </a:solidFill>
                  <a:latin typeface="Arial"/>
                </a:rPr>
                <a:t>(Off by Default)</a:t>
              </a:r>
              <a:endParaRPr lang="en-US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29000" y="4114800"/>
              <a:ext cx="2209800" cy="1676400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000000"/>
                  </a:solidFill>
                  <a:latin typeface="Arial"/>
                </a:rPr>
                <a:t>TPM Processor</a:t>
              </a:r>
              <a:endParaRPr lang="en-US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72200" y="2743199"/>
              <a:ext cx="1968868" cy="831273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b="0" kern="0" dirty="0" smtClean="0">
                  <a:solidFill>
                    <a:srgbClr val="000000"/>
                  </a:solidFill>
                  <a:latin typeface="Arial"/>
                </a:rPr>
                <a:t>Key Generation</a:t>
              </a:r>
              <a:endParaRPr lang="en-US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62965" y="3897745"/>
              <a:ext cx="1968868" cy="877455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600" b="0" kern="0" dirty="0" smtClean="0">
                  <a:solidFill>
                    <a:srgbClr val="000000"/>
                  </a:solidFill>
                  <a:latin typeface="Arial"/>
                </a:rPr>
                <a:t>Crypto Algorithms</a:t>
              </a:r>
            </a:p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600" b="0" kern="0" dirty="0" smtClean="0">
                  <a:solidFill>
                    <a:srgbClr val="000000"/>
                  </a:solidFill>
                  <a:latin typeface="Arial"/>
                </a:rPr>
                <a:t>(SHA1, HMAC, RSA)</a:t>
              </a:r>
              <a:endParaRPr lang="en-US" sz="1600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70439" y="5069601"/>
              <a:ext cx="1968868" cy="749308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ClrTx/>
                <a:defRPr/>
              </a:pPr>
              <a:r>
                <a:rPr lang="en-US" sz="1600" b="0" kern="0" dirty="0" smtClean="0">
                  <a:solidFill>
                    <a:srgbClr val="000000"/>
                  </a:solidFill>
                  <a:latin typeface="Arial"/>
                </a:rPr>
                <a:t>Random Number Generation</a:t>
              </a:r>
              <a:endParaRPr lang="en-US" sz="1600" b="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55256" y="5015345"/>
              <a:ext cx="1752599" cy="766618"/>
            </a:xfrm>
            <a:prstGeom prst="rect">
              <a:avLst/>
            </a:prstGeom>
            <a:gradFill flip="none" rotWithShape="1">
              <a:gsLst>
                <a:gs pos="0">
                  <a:srgbClr val="FFFFFF">
                    <a:lumMod val="75000"/>
                  </a:srgbClr>
                </a:gs>
                <a:gs pos="100000">
                  <a:srgbClr val="FFFFFF">
                    <a:lumMod val="50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FFCC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defRPr/>
              </a:pPr>
              <a:r>
                <a:rPr lang="en-US" sz="1400" b="0" kern="0" dirty="0" smtClean="0">
                  <a:solidFill>
                    <a:srgbClr val="000000"/>
                  </a:solidFill>
                  <a:latin typeface="Arial"/>
                </a:rPr>
                <a:t>Storage and Endorsement Keys</a:t>
              </a:r>
              <a:endParaRPr lang="en-US" sz="1400" b="0" kern="0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TPM: What it Can and Cannot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TPM does not measure or act on measurements</a:t>
            </a:r>
          </a:p>
          <a:p>
            <a:pPr lvl="1"/>
            <a:r>
              <a:rPr lang="en-US" dirty="0" smtClean="0"/>
              <a:t>It stores externally generated measurements</a:t>
            </a:r>
          </a:p>
          <a:p>
            <a:pPr lvl="1"/>
            <a:r>
              <a:rPr lang="en-US" dirty="0" smtClean="0"/>
              <a:t>It reports (in a trustworthy manner) measurements it has stored</a:t>
            </a:r>
          </a:p>
          <a:p>
            <a:pPr lvl="1"/>
            <a:r>
              <a:rPr lang="en-US" dirty="0" smtClean="0"/>
              <a:t>TPM does not judge correctness of measurements</a:t>
            </a:r>
          </a:p>
          <a:p>
            <a:endParaRPr lang="en-US" dirty="0" smtClean="0"/>
          </a:p>
          <a:p>
            <a:r>
              <a:rPr lang="en-US" dirty="0" smtClean="0"/>
              <a:t>Secure Storage</a:t>
            </a:r>
          </a:p>
          <a:p>
            <a:pPr lvl="1"/>
            <a:r>
              <a:rPr lang="en-US" i="1" dirty="0" smtClean="0"/>
              <a:t>Crucial capability: TPM residence of PCR data and storage root key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Secure Reporting</a:t>
            </a:r>
          </a:p>
          <a:p>
            <a:pPr lvl="1"/>
            <a:r>
              <a:rPr lang="en-US" dirty="0" smtClean="0"/>
              <a:t>TPM’s core identity key (a.k.a. the Endorsement key) </a:t>
            </a:r>
            <a:r>
              <a:rPr lang="en-US" i="1" dirty="0" smtClean="0"/>
              <a:t>never leaves the chip</a:t>
            </a:r>
            <a:endParaRPr lang="en-US" dirty="0" smtClean="0"/>
          </a:p>
          <a:p>
            <a:pPr lvl="2"/>
            <a:r>
              <a:rPr lang="en-US" dirty="0" smtClean="0"/>
              <a:t>Forms the root of a key hierarchy for attestation</a:t>
            </a:r>
          </a:p>
          <a:p>
            <a:pPr lvl="1"/>
            <a:r>
              <a:rPr lang="en-US" dirty="0" smtClean="0"/>
              <a:t>Key PCR contents cannot be rewritten</a:t>
            </a:r>
          </a:p>
          <a:p>
            <a:pPr lvl="2"/>
            <a:r>
              <a:rPr lang="en-US" dirty="0" smtClean="0"/>
              <a:t>Complete record of hashes from boot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“Integrity Measured” Boot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1397000"/>
          <a:ext cx="70104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Up Arrow 6"/>
          <p:cNvSpPr/>
          <p:nvPr/>
        </p:nvSpPr>
        <p:spPr>
          <a:xfrm>
            <a:off x="457200" y="1397000"/>
            <a:ext cx="762000" cy="4775200"/>
          </a:xfrm>
          <a:prstGeom prst="upArrow">
            <a:avLst/>
          </a:prstGeom>
          <a:gradFill flip="none" rotWithShape="1">
            <a:gsLst>
              <a:gs pos="0">
                <a:srgbClr val="003399"/>
              </a:gs>
              <a:gs pos="100000">
                <a:srgbClr val="003399">
                  <a:lumMod val="40000"/>
                  <a:lumOff val="60000"/>
                </a:srgbClr>
              </a:gs>
            </a:gsLst>
            <a:lin ang="0" scaled="1"/>
            <a:tileRect/>
          </a:gradFill>
          <a:ln w="9525" cap="flat" cmpd="sng" algn="ctr">
            <a:solidFill>
              <a:srgbClr val="FFCC9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vert270" rtlCol="0" anchor="ctr"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US" b="0" kern="0" dirty="0" smtClean="0">
                <a:solidFill>
                  <a:srgbClr val="FFFFFF"/>
                </a:solidFill>
                <a:latin typeface="Arial"/>
              </a:rPr>
              <a:t>TIME</a:t>
            </a:r>
            <a:endParaRPr lang="en-US" b="0" kern="0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+ Attestation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new “TPM” component schema to OVAL Definitions and System Characteristics</a:t>
            </a:r>
          </a:p>
          <a:p>
            <a:pPr lvl="1"/>
            <a:r>
              <a:rPr lang="en-US" dirty="0" smtClean="0"/>
              <a:t>Collect info about TPM (FIPS enabled? TSS version?)</a:t>
            </a:r>
          </a:p>
          <a:p>
            <a:pPr lvl="1"/>
            <a:r>
              <a:rPr lang="en-US" dirty="0" smtClean="0"/>
              <a:t>Allows collection of a “TPM quote”</a:t>
            </a:r>
          </a:p>
          <a:p>
            <a:pPr lvl="2"/>
            <a:r>
              <a:rPr lang="en-US" dirty="0" smtClean="0"/>
              <a:t>TPM quote is the measurements in the PCRs signed by a TPM identity key</a:t>
            </a:r>
          </a:p>
          <a:p>
            <a:r>
              <a:rPr lang="en-US" dirty="0" smtClean="0"/>
              <a:t>What this gives us</a:t>
            </a:r>
          </a:p>
          <a:p>
            <a:pPr lvl="1"/>
            <a:r>
              <a:rPr lang="en-US" dirty="0" smtClean="0"/>
              <a:t>Expand OVAL coverage – allow policies to include TPM requirements</a:t>
            </a:r>
          </a:p>
          <a:p>
            <a:pPr lvl="1"/>
            <a:r>
              <a:rPr lang="en-US" dirty="0" smtClean="0"/>
              <a:t>Attest to correct OVAL software stack</a:t>
            </a:r>
          </a:p>
          <a:p>
            <a:pPr lvl="2"/>
            <a:r>
              <a:rPr lang="en-US" dirty="0" smtClean="0"/>
              <a:t>A TPM quote could include measurements of the OVAL execution stack (OVAL Interpreter, libraries, and other dependencies)</a:t>
            </a:r>
          </a:p>
          <a:p>
            <a:pPr lvl="2"/>
            <a:r>
              <a:rPr lang="en-US" dirty="0" smtClean="0"/>
              <a:t>The OVAL-SC file would contain evidence of correct interpreter state</a:t>
            </a:r>
          </a:p>
          <a:p>
            <a:pPr lvl="2"/>
            <a:r>
              <a:rPr lang="en-US" dirty="0" smtClean="0"/>
              <a:t>Result: Standard OVAL Results + evidence that the results are trustworthy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76218" y="1211461"/>
            <a:ext cx="2668415" cy="3340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582583" y="2456781"/>
            <a:ext cx="2257804" cy="6725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Server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2875093" y="3575383"/>
            <a:ext cx="948758" cy="828662"/>
          </a:xfrm>
          <a:prstGeom prst="flowChartMultidocumen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Results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82583" y="1563019"/>
            <a:ext cx="2185746" cy="48038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XCCDF Interpreter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1" name="AutoShape 7"/>
          <p:cNvCxnSpPr>
            <a:cxnSpLocks noChangeShapeType="1"/>
          </p:cNvCxnSpPr>
          <p:nvPr/>
        </p:nvCxnSpPr>
        <p:spPr bwMode="auto">
          <a:xfrm rot="5400000">
            <a:off x="2411360" y="2246671"/>
            <a:ext cx="424076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6" name="AutoShape 12"/>
          <p:cNvCxnSpPr>
            <a:cxnSpLocks noChangeShapeType="1"/>
          </p:cNvCxnSpPr>
          <p:nvPr/>
        </p:nvCxnSpPr>
        <p:spPr bwMode="auto">
          <a:xfrm rot="5400000">
            <a:off x="2947255" y="3363873"/>
            <a:ext cx="461815" cy="1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37" name="Oval 13"/>
          <p:cNvSpPr>
            <a:spLocks noChangeArrowheads="1"/>
          </p:cNvSpPr>
          <p:nvPr/>
        </p:nvSpPr>
        <p:spPr bwMode="auto">
          <a:xfrm>
            <a:off x="1523999" y="2112590"/>
            <a:ext cx="257687" cy="2576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Oval 15"/>
          <p:cNvSpPr>
            <a:spLocks noChangeArrowheads="1"/>
          </p:cNvSpPr>
          <p:nvPr/>
        </p:nvSpPr>
        <p:spPr bwMode="auto">
          <a:xfrm>
            <a:off x="4406583" y="2407276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3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Oval 16"/>
          <p:cNvSpPr>
            <a:spLocks noChangeArrowheads="1"/>
          </p:cNvSpPr>
          <p:nvPr/>
        </p:nvSpPr>
        <p:spPr bwMode="auto">
          <a:xfrm>
            <a:off x="4406583" y="3007351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7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44" name="AutoShape 20"/>
          <p:cNvCxnSpPr>
            <a:cxnSpLocks noChangeShapeType="1"/>
          </p:cNvCxnSpPr>
          <p:nvPr/>
        </p:nvCxnSpPr>
        <p:spPr bwMode="auto">
          <a:xfrm rot="5400000">
            <a:off x="3211668" y="2251288"/>
            <a:ext cx="414847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 type="triangle"/>
            <a:tailEnd type="none" w="med" len="med"/>
          </a:ln>
        </p:spPr>
      </p:cxnSp>
      <p:sp>
        <p:nvSpPr>
          <p:cNvPr id="1045" name="Oval 21"/>
          <p:cNvSpPr>
            <a:spLocks noChangeArrowheads="1"/>
          </p:cNvSpPr>
          <p:nvPr/>
        </p:nvSpPr>
        <p:spPr bwMode="auto">
          <a:xfrm>
            <a:off x="3455816" y="2087418"/>
            <a:ext cx="275676" cy="29571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9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46" name="AutoShape 22"/>
          <p:cNvCxnSpPr>
            <a:cxnSpLocks noChangeShapeType="1"/>
            <a:stCxn id="1030" idx="3"/>
          </p:cNvCxnSpPr>
          <p:nvPr/>
        </p:nvCxnSpPr>
        <p:spPr bwMode="auto">
          <a:xfrm flipH="1">
            <a:off x="3694545" y="1803211"/>
            <a:ext cx="73784" cy="1773098"/>
          </a:xfrm>
          <a:prstGeom prst="curvedConnector4">
            <a:avLst>
              <a:gd name="adj1" fmla="val -309823"/>
              <a:gd name="adj2" fmla="val 81777"/>
            </a:avLst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rot="16200000" flipH="1">
            <a:off x="1592908" y="2251257"/>
            <a:ext cx="425666" cy="9301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 type="triangle"/>
            <a:tailEnd type="none" w="med" len="med"/>
          </a:ln>
        </p:spPr>
      </p:cxn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5092700" y="1211510"/>
            <a:ext cx="2686083" cy="33623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AutoShape 25"/>
          <p:cNvSpPr>
            <a:spLocks noChangeArrowheads="1"/>
          </p:cNvSpPr>
          <p:nvPr/>
        </p:nvSpPr>
        <p:spPr bwMode="auto">
          <a:xfrm>
            <a:off x="5207000" y="2598114"/>
            <a:ext cx="1378528" cy="7244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Client Controller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>
            <a:off x="5283199" y="3857713"/>
            <a:ext cx="1285905" cy="55908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OVAL DI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AutoShape 27"/>
          <p:cNvSpPr>
            <a:spLocks noChangeArrowheads="1"/>
          </p:cNvSpPr>
          <p:nvPr/>
        </p:nvSpPr>
        <p:spPr bwMode="auto">
          <a:xfrm>
            <a:off x="5235574" y="1479654"/>
            <a:ext cx="2402899" cy="508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TPM-enabled System Measurement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AutoShape 28"/>
          <p:cNvSpPr>
            <a:spLocks noChangeArrowheads="1"/>
          </p:cNvSpPr>
          <p:nvPr/>
        </p:nvSpPr>
        <p:spPr bwMode="auto">
          <a:xfrm>
            <a:off x="6650176" y="2493197"/>
            <a:ext cx="968881" cy="418090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TPM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53" name="AutoShape 29"/>
          <p:cNvCxnSpPr>
            <a:cxnSpLocks noChangeShapeType="1"/>
          </p:cNvCxnSpPr>
          <p:nvPr/>
        </p:nvCxnSpPr>
        <p:spPr bwMode="auto">
          <a:xfrm>
            <a:off x="7126288" y="1988085"/>
            <a:ext cx="1587" cy="5175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4" name="AutoShape 30"/>
          <p:cNvCxnSpPr>
            <a:cxnSpLocks noChangeShapeType="1"/>
          </p:cNvCxnSpPr>
          <p:nvPr/>
        </p:nvCxnSpPr>
        <p:spPr bwMode="auto">
          <a:xfrm rot="5400000">
            <a:off x="5212757" y="3590163"/>
            <a:ext cx="526472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5" name="AutoShape 31"/>
          <p:cNvCxnSpPr>
            <a:cxnSpLocks noChangeShapeType="1"/>
          </p:cNvCxnSpPr>
          <p:nvPr/>
        </p:nvCxnSpPr>
        <p:spPr bwMode="auto">
          <a:xfrm>
            <a:off x="6565884" y="3908518"/>
            <a:ext cx="638175" cy="3333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6" name="AutoShape 32"/>
          <p:cNvCxnSpPr>
            <a:cxnSpLocks noChangeShapeType="1"/>
          </p:cNvCxnSpPr>
          <p:nvPr/>
        </p:nvCxnSpPr>
        <p:spPr bwMode="auto">
          <a:xfrm flipV="1">
            <a:off x="6565884" y="3422743"/>
            <a:ext cx="638175" cy="4857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7" name="AutoShape 33"/>
          <p:cNvCxnSpPr>
            <a:cxnSpLocks noChangeShapeType="1"/>
          </p:cNvCxnSpPr>
          <p:nvPr/>
        </p:nvCxnSpPr>
        <p:spPr bwMode="auto">
          <a:xfrm flipV="1">
            <a:off x="6565884" y="3584668"/>
            <a:ext cx="638175" cy="3238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8" name="AutoShape 34"/>
          <p:cNvCxnSpPr>
            <a:cxnSpLocks noChangeShapeType="1"/>
          </p:cNvCxnSpPr>
          <p:nvPr/>
        </p:nvCxnSpPr>
        <p:spPr bwMode="auto">
          <a:xfrm flipV="1">
            <a:off x="6565884" y="3746593"/>
            <a:ext cx="638175" cy="161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9" name="AutoShape 35"/>
          <p:cNvCxnSpPr>
            <a:cxnSpLocks noChangeShapeType="1"/>
          </p:cNvCxnSpPr>
          <p:nvPr/>
        </p:nvCxnSpPr>
        <p:spPr bwMode="auto">
          <a:xfrm>
            <a:off x="6565884" y="3908518"/>
            <a:ext cx="63817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60" name="AutoShape 36"/>
          <p:cNvCxnSpPr>
            <a:cxnSpLocks noChangeShapeType="1"/>
          </p:cNvCxnSpPr>
          <p:nvPr/>
        </p:nvCxnSpPr>
        <p:spPr bwMode="auto">
          <a:xfrm>
            <a:off x="6565884" y="3908518"/>
            <a:ext cx="638175" cy="161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61" name="AutoShape 37"/>
          <p:cNvCxnSpPr>
            <a:cxnSpLocks noChangeShapeType="1"/>
          </p:cNvCxnSpPr>
          <p:nvPr/>
        </p:nvCxnSpPr>
        <p:spPr bwMode="auto">
          <a:xfrm rot="5400000" flipH="1" flipV="1">
            <a:off x="5955285" y="3587703"/>
            <a:ext cx="521551" cy="1588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62" name="Oval 38"/>
          <p:cNvSpPr>
            <a:spLocks noChangeArrowheads="1"/>
          </p:cNvSpPr>
          <p:nvPr/>
        </p:nvSpPr>
        <p:spPr bwMode="auto">
          <a:xfrm>
            <a:off x="5187661" y="3466611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4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3" name="Oval 39"/>
          <p:cNvSpPr>
            <a:spLocks noChangeArrowheads="1"/>
          </p:cNvSpPr>
          <p:nvPr/>
        </p:nvSpPr>
        <p:spPr bwMode="auto">
          <a:xfrm>
            <a:off x="6718284" y="3718885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5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4" name="Oval 40"/>
          <p:cNvSpPr>
            <a:spLocks noChangeArrowheads="1"/>
          </p:cNvSpPr>
          <p:nvPr/>
        </p:nvSpPr>
        <p:spPr bwMode="auto">
          <a:xfrm>
            <a:off x="5906092" y="3457677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8" name="Oval 44"/>
          <p:cNvSpPr>
            <a:spLocks noChangeArrowheads="1"/>
          </p:cNvSpPr>
          <p:nvPr/>
        </p:nvSpPr>
        <p:spPr bwMode="auto">
          <a:xfrm>
            <a:off x="7178675" y="2123024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0" name="Oval 46"/>
          <p:cNvSpPr>
            <a:spLocks noChangeArrowheads="1"/>
          </p:cNvSpPr>
          <p:nvPr/>
        </p:nvSpPr>
        <p:spPr bwMode="auto">
          <a:xfrm>
            <a:off x="6280712" y="2645739"/>
            <a:ext cx="247650" cy="2476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latin typeface="Calibri" pitchFamily="34" charset="0"/>
              </a:rPr>
              <a:t>b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032" name="AutoShape 8"/>
          <p:cNvCxnSpPr>
            <a:cxnSpLocks noChangeShapeType="1"/>
          </p:cNvCxnSpPr>
          <p:nvPr/>
        </p:nvCxnSpPr>
        <p:spPr bwMode="auto">
          <a:xfrm>
            <a:off x="3835083" y="2731126"/>
            <a:ext cx="138112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33" name="AutoShape 9"/>
          <p:cNvCxnSpPr>
            <a:cxnSpLocks noChangeShapeType="1"/>
          </p:cNvCxnSpPr>
          <p:nvPr/>
        </p:nvCxnSpPr>
        <p:spPr bwMode="auto">
          <a:xfrm flipH="1">
            <a:off x="3835083" y="2969251"/>
            <a:ext cx="138112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9" name="Oval 13"/>
          <p:cNvSpPr>
            <a:spLocks noChangeArrowheads="1"/>
          </p:cNvSpPr>
          <p:nvPr/>
        </p:nvSpPr>
        <p:spPr bwMode="auto">
          <a:xfrm>
            <a:off x="2664681" y="2117208"/>
            <a:ext cx="257687" cy="2576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0" name="Oval 21"/>
          <p:cNvSpPr>
            <a:spLocks noChangeArrowheads="1"/>
          </p:cNvSpPr>
          <p:nvPr/>
        </p:nvSpPr>
        <p:spPr bwMode="auto">
          <a:xfrm>
            <a:off x="3312667" y="3251203"/>
            <a:ext cx="280276" cy="26502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9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7" name="AutoShape 32"/>
          <p:cNvCxnSpPr>
            <a:cxnSpLocks noChangeShapeType="1"/>
            <a:endCxn id="1052" idx="2"/>
          </p:cNvCxnSpPr>
          <p:nvPr/>
        </p:nvCxnSpPr>
        <p:spPr bwMode="auto">
          <a:xfrm rot="5400000" flipH="1" flipV="1">
            <a:off x="6365925" y="3121654"/>
            <a:ext cx="979059" cy="558326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8" name="TextBox 47"/>
          <p:cNvSpPr txBox="1"/>
          <p:nvPr/>
        </p:nvSpPr>
        <p:spPr>
          <a:xfrm>
            <a:off x="548640" y="4671754"/>
            <a:ext cx="8437418" cy="169277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Server Controller initiates assessment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XCCDF Interp. processes the guidance and collects OVAL Definitions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Definitions sent to the Client Controller…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… which passes them to the Client OVAL DI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/>
            </a:pPr>
            <a:r>
              <a:rPr lang="en-US" sz="1400" dirty="0" smtClean="0"/>
              <a:t>OVAL DI collects system findings, including a TPM quote and creates Results and System Characteristics files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42161" y="4674527"/>
            <a:ext cx="8437418" cy="140038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indent="-342900" algn="l">
              <a:lnSpc>
                <a:spcPct val="100000"/>
              </a:lnSpc>
              <a:spcAft>
                <a:spcPts val="600"/>
              </a:spcAft>
              <a:buFont typeface="+mj-lt"/>
              <a:buAutoNum type="arabicPeriod" startAt="6"/>
            </a:pPr>
            <a:r>
              <a:rPr lang="en-US" sz="1400" dirty="0" smtClean="0"/>
              <a:t>The files are sent to the Client Controller…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 startAt="6"/>
            </a:pPr>
            <a:r>
              <a:rPr lang="en-US" sz="1400" dirty="0" smtClean="0"/>
              <a:t>… and forwarded to the Server Controller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 startAt="6"/>
            </a:pPr>
            <a:r>
              <a:rPr lang="en-US" sz="1400" dirty="0" smtClean="0"/>
              <a:t>The Server controller verifies the integrity of the OVAL DI using the info in the SC file</a:t>
            </a:r>
          </a:p>
          <a:p>
            <a:pPr marL="342900" indent="-342900" algn="l">
              <a:lnSpc>
                <a:spcPct val="100000"/>
              </a:lnSpc>
              <a:spcAft>
                <a:spcPts val="600"/>
              </a:spcAft>
              <a:buAutoNum type="arabicPeriod" startAt="6"/>
            </a:pPr>
            <a:r>
              <a:rPr lang="en-US" sz="1400" dirty="0" smtClean="0"/>
              <a:t>If verified, the Server Controller shares the results with the XCCDF Interp. to get the XCCDF results and also stores raw results</a:t>
            </a:r>
          </a:p>
        </p:txBody>
      </p:sp>
      <p:sp>
        <p:nvSpPr>
          <p:cNvPr id="50" name="Oval 13"/>
          <p:cNvSpPr>
            <a:spLocks noChangeArrowheads="1"/>
          </p:cNvSpPr>
          <p:nvPr/>
        </p:nvSpPr>
        <p:spPr bwMode="auto">
          <a:xfrm>
            <a:off x="2706245" y="2768372"/>
            <a:ext cx="257687" cy="2576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5" name="AutoShape 41"/>
          <p:cNvSpPr>
            <a:spLocks noChangeArrowheads="1"/>
          </p:cNvSpPr>
          <p:nvPr/>
        </p:nvSpPr>
        <p:spPr bwMode="auto">
          <a:xfrm>
            <a:off x="6123705" y="3947769"/>
            <a:ext cx="194859" cy="219667"/>
          </a:xfrm>
          <a:prstGeom prst="foldedCorner">
            <a:avLst>
              <a:gd name="adj" fmla="val 375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69 L 1.66667E-6 -0.1573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1573 L -0.31077 -0.1573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500"/>
                            </p:stCondLst>
                            <p:childTnLst>
                              <p:par>
                                <p:cTn id="179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00"/>
                            </p:stCondLst>
                            <p:childTnLst>
                              <p:par>
                                <p:cTn id="1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" grpId="0" animBg="1"/>
      <p:bldP spid="1039" grpId="0" animBg="1"/>
      <p:bldP spid="1040" grpId="0" animBg="1"/>
      <p:bldP spid="1045" grpId="0" animBg="1"/>
      <p:bldP spid="1062" grpId="0" animBg="1"/>
      <p:bldP spid="1063" grpId="0" animBg="1"/>
      <p:bldP spid="1064" grpId="0" animBg="1"/>
      <p:bldP spid="1068" grpId="0" animBg="1"/>
      <p:bldP spid="1070" grpId="0" animBg="1"/>
      <p:bldP spid="109" grpId="0" animBg="1"/>
      <p:bldP spid="110" grpId="0" animBg="1"/>
      <p:bldP spid="48" grpId="0" build="allAtOnce"/>
      <p:bldP spid="48" grpId="1" build="allAtOnce"/>
      <p:bldP spid="49" grpId="0" build="allAtOnce"/>
      <p:bldP spid="50" grpId="0" animBg="1"/>
      <p:bldP spid="1065" grpId="0" animBg="1"/>
      <p:bldP spid="1065" grpId="1" animBg="1"/>
      <p:bldP spid="1065" grpId="2" animBg="1"/>
      <p:bldP spid="1065" grpId="4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created a draft OVAL TPM component schema for quotes</a:t>
            </a:r>
          </a:p>
          <a:p>
            <a:pPr lvl="1"/>
            <a:r>
              <a:rPr lang="en-US" dirty="0" smtClean="0"/>
              <a:t>Will expand the component schema to support other TPM-related data collection</a:t>
            </a:r>
          </a:p>
          <a:p>
            <a:r>
              <a:rPr lang="en-US" dirty="0" smtClean="0"/>
              <a:t>Working to create a prototype OVAL-DI TPM probe</a:t>
            </a:r>
          </a:p>
          <a:p>
            <a:r>
              <a:rPr lang="en-US" dirty="0" smtClean="0"/>
              <a:t>Developing the other components to create the demonstration architecture</a:t>
            </a:r>
          </a:p>
          <a:p>
            <a:endParaRPr lang="en-US" dirty="0" smtClean="0"/>
          </a:p>
          <a:p>
            <a:r>
              <a:rPr lang="en-US" dirty="0" smtClean="0"/>
              <a:t>When the proof-of-concept is complete, the schema will be published for additional community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53B95-61D7-4348-BF8B-81E7B4BB4E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Template - G026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Template - Briefing - G02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- Briefing - G02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- Briefing - G026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- Briefing - G026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Western Hemisphere">
  <a:themeElements>
    <a:clrScheme name="4_Western Hemisphere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4_Western Hemisphe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Western Hemisphere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Western Hemisphere">
  <a:themeElements>
    <a:clrScheme name="4_Western Hemisphere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4_Western Hemisphe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Western Hemisphere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00FAFE3FC5B44D92F1EEB885A706C8" ma:contentTypeVersion="0" ma:contentTypeDescription="Create a new document." ma:contentTypeScope="" ma:versionID="bbd1e7939e7b2d0174ff79aec00acea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DEAE5253-0AB9-4495-BDA8-CB03504D57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35C6AFA-B805-49DC-89EB-9249CE44E72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49098E-BC7E-4CBC-B420-8127210F73C7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 Template - G026</Template>
  <TotalTime>1188</TotalTime>
  <Words>717</Words>
  <Application>Microsoft Office PowerPoint</Application>
  <PresentationFormat>On-screen Show (4:3)</PresentationFormat>
  <Paragraphs>137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Slide Template - G026</vt:lpstr>
      <vt:lpstr>4_Western Hemisphere</vt:lpstr>
      <vt:lpstr>5_Western Hemisphere</vt:lpstr>
      <vt:lpstr>OVAL + The Trusted Platform Module</vt:lpstr>
      <vt:lpstr>Overview</vt:lpstr>
      <vt:lpstr>Hardware: What is Trusted Computing?</vt:lpstr>
      <vt:lpstr>The TPM Itself</vt:lpstr>
      <vt:lpstr>The TPM: What it Can and Cannot Do</vt:lpstr>
      <vt:lpstr>An “Integrity Measured” Boot Process</vt:lpstr>
      <vt:lpstr>OVAL + Attestation</vt:lpstr>
      <vt:lpstr>Demonstration Architecture</vt:lpstr>
      <vt:lpstr>Current Status</vt:lpstr>
      <vt:lpstr>Slide 10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OVAL + Attestation</dc:title>
  <dc:creator>Charles M. Schmidt</dc:creator>
  <dc:description>Version 1.0 1/6/2005</dc:description>
  <cp:lastModifiedBy>Administrator</cp:lastModifiedBy>
  <cp:revision>95</cp:revision>
  <dcterms:created xsi:type="dcterms:W3CDTF">2010-04-20T18:41:26Z</dcterms:created>
  <dcterms:modified xsi:type="dcterms:W3CDTF">2010-06-14T13:14:47Z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0x010100E100FAFE3FC5B44D92F1EEB885A706C8</vt:lpwstr>
  </property>
</Properties>
</file>